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757" r:id="rId1"/>
  </p:sldMasterIdLst>
  <p:notesMasterIdLst>
    <p:notesMasterId r:id="rId17"/>
  </p:notesMasterIdLst>
  <p:handoutMasterIdLst>
    <p:handoutMasterId r:id="rId18"/>
  </p:handoutMasterIdLst>
  <p:sldIdLst>
    <p:sldId id="258" r:id="rId2"/>
    <p:sldId id="281" r:id="rId3"/>
    <p:sldId id="287" r:id="rId4"/>
    <p:sldId id="293" r:id="rId5"/>
    <p:sldId id="294" r:id="rId6"/>
    <p:sldId id="298" r:id="rId7"/>
    <p:sldId id="286" r:id="rId8"/>
    <p:sldId id="299" r:id="rId9"/>
    <p:sldId id="292" r:id="rId10"/>
    <p:sldId id="297" r:id="rId11"/>
    <p:sldId id="284" r:id="rId12"/>
    <p:sldId id="276" r:id="rId13"/>
    <p:sldId id="289" r:id="rId14"/>
    <p:sldId id="288" r:id="rId15"/>
    <p:sldId id="300" r:id="rId16"/>
  </p:sldIdLst>
  <p:sldSz cx="9144000" cy="6858000" type="screen4x3"/>
  <p:notesSz cx="6797675" cy="9928225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PT Sans Pro" panose="020B0503020203020204" pitchFamily="34" charset="-52"/>
      <p:regular r:id="rId23"/>
      <p:italic r:id="rId24"/>
    </p:embeddedFont>
    <p:embeddedFont>
      <p:font typeface="PT Sans Pro Black" panose="020B0903020203020204" pitchFamily="34" charset="-52"/>
      <p:bold r:id="rId25"/>
      <p:boldItalic r:id="rId26"/>
    </p:embeddedFont>
    <p:embeddedFont>
      <p:font typeface="PT Sans Pro Bold" panose="020B0703020203020204" pitchFamily="34" charset="-52"/>
      <p:bold r:id="rId27"/>
      <p:boldItalic r:id="rId28"/>
    </p:embeddedFont>
    <p:embeddedFont>
      <p:font typeface="PT Sans Pro Caption" panose="020B0603020203020204" pitchFamily="34" charset="-52"/>
      <p:regular r:id="rId29"/>
    </p:embeddedFont>
    <p:embeddedFont>
      <p:font typeface="PT Serif Pro" panose="020A0603040505020204" pitchFamily="18" charset="-52"/>
      <p:regular r:id="rId30"/>
      <p:italic r:id="rId31"/>
    </p:embeddedFont>
    <p:embeddedFont>
      <p:font typeface="PT Serif Pro Black" panose="020A0903040505020204" pitchFamily="18" charset="-52"/>
      <p:bold r:id="rId32"/>
      <p:boldItalic r:id="rId33"/>
    </p:embeddedFont>
    <p:embeddedFont>
      <p:font typeface="PT Serif Pro Extra Bold" panose="020A0803040505020204" pitchFamily="18" charset="-52"/>
      <p:bold r:id="rId34"/>
      <p:boldItalic r:id="rId3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8678EA-9A4E-494F-BC6B-5BBFD6E373B9}" v="16" dt="2023-11-27T15:58:44.6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43" autoAdjust="0"/>
    <p:restoredTop sz="81645" autoAdjust="0"/>
  </p:normalViewPr>
  <p:slideViewPr>
    <p:cSldViewPr>
      <p:cViewPr varScale="1">
        <p:scale>
          <a:sx n="88" d="100"/>
          <a:sy n="88" d="100"/>
        </p:scale>
        <p:origin x="235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83" d="100"/>
          <a:sy n="83" d="100"/>
        </p:scale>
        <p:origin x="278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9" Type="http://schemas.openxmlformats.org/officeDocument/2006/relationships/tableStyles" Target="tableStyle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76A4EBD-09AD-D518-1208-AB262BF539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5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93E6942-75F8-75E9-D878-27BD17C230B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135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572214AE-8596-498E-A9AF-67710CDDAEBA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8EBDD8A-F070-11AD-5F17-091E41ABF3C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30091"/>
            <a:ext cx="2945659" cy="498134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71C569D-3D4A-8DC8-9E1E-8201CE8170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4" y="9430091"/>
            <a:ext cx="2945659" cy="498134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06A1CFA5-BE1B-4B0A-A282-2A434DD483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22853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411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411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2F3C2481-403B-497B-82C4-CC8B960AC05E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7" rIns="91433" bIns="4571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vert="horz" lIns="91433" tIns="45717" rIns="91433" bIns="45717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F4A789C1-F8DA-4EB6-9DF3-8286739CC5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135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32"/>
            <a:r>
              <a:rPr lang="ru-RU" dirty="0"/>
              <a:t>Урокам ИЗО, музыки, технологии не всегда уделяется должное внимание, отводя им роль «не основных» предметов, в то время как именно изобразительное искусство и предметы эстетического цикла способствует развитию человеческого мозга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A789C1-F8DA-4EB6-9DF3-8286739CC561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141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32"/>
            <a:r>
              <a:rPr lang="ru-RU" dirty="0"/>
              <a:t>Для решения вышеизложенных задач учителю необходимо выявить причины возникающих сложностей у современных детей, найти пути решения проблем.</a:t>
            </a:r>
          </a:p>
          <a:p>
            <a:pPr defTabSz="914332"/>
            <a:r>
              <a:rPr lang="ru-RU" dirty="0"/>
              <a:t>Поэтому в современном художественном образовании школьного уровня повышаются требования к компетентности и профессионализму учителя.</a:t>
            </a:r>
          </a:p>
          <a:p>
            <a:pPr defTabSz="914332"/>
            <a:r>
              <a:rPr lang="ru-RU" dirty="0"/>
              <a:t>Учитель должен быть творческой личностью, понимать цели преподавания изобразительного искусства в школе, иметь художественное образование, и, конечно же, уметь заинтересовать детей.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A789C1-F8DA-4EB6-9DF3-8286739CC561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71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Искусство портрета говорит о человеке иначе чем фотография. Желание узнать, как видит тебя художник, посмотреть на себя со стороны глазами другого человека, актуально и в наше время. </a:t>
            </a:r>
          </a:p>
          <a:p>
            <a:r>
              <a:rPr lang="ru-RU" dirty="0"/>
              <a:t>Существует такое выражение портрет – зеркало души. Художник, работая над портретом изучает человека, внимательно всматривается в его облик, тем самым познается эмоциональна сфера людей.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A789C1-F8DA-4EB6-9DF3-8286739CC561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431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5-6 класс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A789C1-F8DA-4EB6-9DF3-8286739CC561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717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B06477-EE95-1C26-04FC-F721D2CA5C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601971A-4D70-BA62-7BF5-B6ABF2986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5F96FE-BEBA-B993-ACDB-85B615EBD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D0F58-14B9-4D68-BE16-0645ACF967C9}" type="datetime1">
              <a:rPr lang="ru-RU" smtClean="0"/>
              <a:t>01.12.2023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5F16B2-9977-6F4A-2052-E37E8550D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Ольга Некрасова</a:t>
            </a:r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08763A-24E0-9B39-D99A-D348597F1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34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8C83FB-840D-3B34-089A-824933A6F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D38B83A-F050-6CB3-5653-E342BDFFFB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73E6C8-BA7A-F97B-67EA-0930586D1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189C5-CCA1-42F5-AA0E-BE6131DB700A}" type="datetime1">
              <a:rPr lang="ru-RU" smtClean="0"/>
              <a:t>01.12.2023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083A8D-3582-6BAC-9016-879F83B0E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Ольга Некрасова</a:t>
            </a:r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2086AB-5626-2FF9-A3ED-F66FF558E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648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C275096-4550-F0E2-F086-774F295646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83BD52-F377-FCB1-51B0-5F781A578C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0C34FE-1570-9F0F-5205-D5ADA879A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1F61A-9B13-4E00-BB91-7D5A9B7B95FB}" type="datetime1">
              <a:rPr lang="ru-RU" smtClean="0"/>
              <a:t>01.12.2023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905FA3-1E6A-8218-B2DE-DDE1A0883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Ольга Некрасова</a:t>
            </a:r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560137-C5ED-7C2E-1B11-39871C238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71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69E61-034C-36CB-43A2-101ECD1F3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117DE7-7911-8EC8-35AC-1DBE183FC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ECC7A3-25FF-6B38-6F60-AC0A467A9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PT Sans Pro Caption" panose="020B0603020203020204" pitchFamily="34" charset="-52"/>
              </a:defRPr>
            </a:lvl1pPr>
          </a:lstStyle>
          <a:p>
            <a:fld id="{045160A2-6E68-4DC4-BF1C-2F994DC04F56}" type="datetime1">
              <a:rPr lang="ru-RU" smtClean="0"/>
              <a:t>01.12.2023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8138D0-2DF5-6C7A-BB81-1A05531B5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Ольга Некрасова</a:t>
            </a:r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1DF38B-3057-439C-1DC4-C146B3C9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8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7B099A-47BC-1326-3A96-E6A69CB84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3EF73D-199F-504E-2D28-4CDFC259A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7383BF-7544-7A69-A7F3-D8618BC09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64167-FC56-4BCD-8ED1-529EEE185EE5}" type="datetime1">
              <a:rPr lang="ru-RU" smtClean="0"/>
              <a:t>01.12.2023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939A02-D83E-7EE4-2FAB-FC3C2533C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Ольга Некрасова</a:t>
            </a:r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237789-671F-E115-7AB6-230E61466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090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0C336-EDE9-6F64-99CA-BA28AEEDF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CD2311-9E43-A88D-EADE-7AFFFF03B8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C0BB83-FB0B-3479-747C-DEA5B37F9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C4418A-E206-4F21-2699-CC020DA6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CD93-47D1-4D0D-8385-A1B252450ED7}" type="datetime1">
              <a:rPr lang="ru-RU" smtClean="0"/>
              <a:t>01.12.2023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57564D-A7F2-B124-DDC9-69F6AE7B0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Ольга Некрасова</a:t>
            </a:r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29B399-997C-17DB-7FBA-AE91F7CCE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583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748A54-9D00-D426-7F30-CDBF76443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83A5F4-421D-D723-4C75-3B30644D0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73CF73C-210C-8A51-9FE2-6A05AC10C4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CE6D65E-E075-BA71-014E-F57CB169F4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1B0CC43-EB50-F91D-7B2E-022AA30A74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5D3F7D2-2B49-07CC-52DE-6A46A8E2F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EBC1F-5195-4A98-BBAE-C6467383A869}" type="datetime1">
              <a:rPr lang="ru-RU" smtClean="0"/>
              <a:t>01.12.2023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4A3D3BF-6A8B-4E63-BB03-82A5F4D73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Ольга Некрасова</a:t>
            </a:r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E9560C-E86E-6211-F951-99F418AC7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D6DD9C-7859-F4D8-6B2F-6BB443796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101576-3BC3-D07A-B679-0D7CBA2C8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5FE5B-CDF2-43B9-9B89-1C53F457415D}" type="datetime1">
              <a:rPr lang="ru-RU" smtClean="0"/>
              <a:t>01.12.2023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C77378F-2DE2-0CA4-C75E-880D35CD4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Ольга Некрасова</a:t>
            </a:r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27C80C-12EC-94C6-47E9-C3737B9B1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59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59B20A-B98B-CD57-45F6-B937D9F7E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5B6FE-2D91-4AAF-AE15-82A4F598418B}" type="datetime1">
              <a:rPr lang="ru-RU" smtClean="0"/>
              <a:t>01.12.2023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5ACE60C-4F72-2E47-A7F4-FB474729F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Ольга Некрасова</a:t>
            </a:r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DC596A-A11D-E0C3-E45E-55219C5A1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79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1F85A-EA26-D3D0-D591-66D4363FB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4A5CA2-369B-7E4B-2744-C51349F30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8C5E14-6914-EA7E-ACD6-9765253CC0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891266A-C67C-AF74-511A-82291663C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1A2FB-10C8-4395-BBDD-451A211A838E}" type="datetime1">
              <a:rPr lang="ru-RU" smtClean="0"/>
              <a:t>01.12.2023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FE7354-D3D9-AD75-D6E9-DE9B858AC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Ольга Некрасова</a:t>
            </a:r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29BCE8-9C28-0271-7819-2A434ECB8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256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62871F-D37F-B08F-D794-EF735547E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0149450-E35A-C13F-15F5-1FE9B0CEFD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497F9C0-1185-809B-56B9-436519311D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04D4AD-2B1A-439F-333A-7856929CA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5337A-AFA9-42CE-A7E4-F5D77A9148ED}" type="datetime1">
              <a:rPr lang="ru-RU" smtClean="0"/>
              <a:t>01.12.2023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10D99B-263C-EF1B-8735-DE170D124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Ольга Некрасова</a:t>
            </a:r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2DBA78-9163-F56B-70DE-A3FEEA661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415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847734-2D28-634C-1F2B-21D89DC99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B145BE6-23CA-4B52-1BB7-49BAFD576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A4595-6D5D-AF36-B13F-ABF54F942C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/>
              <a:t>Ольга Некрасова</a:t>
            </a:r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2F59FE-E686-4043-6E9E-3C05945BAA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E94892-4A0F-1B63-75C7-BBAA40048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9345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2900" y="533400"/>
            <a:ext cx="8648699" cy="1828800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br>
              <a:rPr lang="ru-RU" sz="6000" b="1" dirty="0">
                <a:solidFill>
                  <a:schemeClr val="tx2"/>
                </a:solidFill>
                <a:latin typeface="PT Serif Pro Extra Bold" panose="020A0803040505020204" pitchFamily="18" charset="-52"/>
              </a:rPr>
            </a:br>
            <a:r>
              <a:rPr lang="ru-RU" b="1" dirty="0">
                <a:solidFill>
                  <a:schemeClr val="tx2"/>
                </a:solidFill>
                <a:latin typeface="PT Serif Pro Extra Bold" panose="020A0803040505020204" pitchFamily="18" charset="-52"/>
              </a:rPr>
              <a:t>Образ человека </a:t>
            </a:r>
            <a:r>
              <a:rPr lang="en-US" b="1" dirty="0">
                <a:solidFill>
                  <a:schemeClr val="tx2"/>
                </a:solidFill>
                <a:latin typeface="PT Serif Pro Extra Bold" panose="020A0803040505020204" pitchFamily="18" charset="-52"/>
              </a:rPr>
              <a:t>—</a:t>
            </a:r>
            <a:br>
              <a:rPr lang="en-US" b="1" dirty="0">
                <a:solidFill>
                  <a:schemeClr val="tx2"/>
                </a:solidFill>
                <a:latin typeface="PT Serif Pro Extra Bold" panose="020A0803040505020204" pitchFamily="18" charset="-52"/>
              </a:rPr>
            </a:br>
            <a:r>
              <a:rPr lang="ru-RU" b="1" dirty="0">
                <a:solidFill>
                  <a:schemeClr val="tx2"/>
                </a:solidFill>
                <a:latin typeface="PT Serif Pro Extra Bold" panose="020A0803040505020204" pitchFamily="18" charset="-52"/>
              </a:rPr>
              <a:t>главная тема искусства</a:t>
            </a:r>
            <a:br>
              <a:rPr lang="ru-RU" dirty="0">
                <a:latin typeface="PT Serif Pro Extra Bold" panose="020A0803040505020204" pitchFamily="18" charset="-52"/>
              </a:rPr>
            </a:br>
            <a:endParaRPr lang="ru-RU" dirty="0">
              <a:latin typeface="PT Serif Pro Extra Bold" panose="020A0803040505020204" pitchFamily="18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" y="3505200"/>
            <a:ext cx="8191500" cy="2438400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endParaRPr lang="ru-RU" sz="1600" dirty="0">
              <a:solidFill>
                <a:schemeClr val="tx2">
                  <a:lumMod val="50000"/>
                </a:schemeClr>
              </a:solidFill>
            </a:endParaRPr>
          </a:p>
          <a:p>
            <a:pPr algn="l"/>
            <a:r>
              <a:rPr lang="ru-RU" sz="2000" i="1" dirty="0">
                <a:solidFill>
                  <a:schemeClr val="tx2"/>
                </a:solidFill>
                <a:latin typeface="+mj-lt"/>
              </a:rPr>
              <a:t>Ольга Некрасова</a:t>
            </a:r>
          </a:p>
          <a:p>
            <a:pPr algn="l"/>
            <a:r>
              <a:rPr lang="ru-RU" i="1" dirty="0">
                <a:solidFill>
                  <a:schemeClr val="tx2"/>
                </a:solidFill>
                <a:latin typeface="PT Serif Pro" panose="020A0603040505020204" pitchFamily="18" charset="-52"/>
              </a:rPr>
              <a:t>учитель ИЗО, МХК, черчения</a:t>
            </a:r>
            <a:br>
              <a:rPr lang="ru-RU" i="1" dirty="0">
                <a:solidFill>
                  <a:schemeClr val="tx2"/>
                </a:solidFill>
                <a:latin typeface="PT Serif Pro" panose="020A0603040505020204" pitchFamily="18" charset="-52"/>
              </a:rPr>
            </a:br>
            <a:r>
              <a:rPr lang="ru-RU" i="1" dirty="0">
                <a:solidFill>
                  <a:schemeClr val="tx2"/>
                </a:solidFill>
                <a:latin typeface="PT Serif Pro" panose="020A0603040505020204" pitchFamily="18" charset="-52"/>
              </a:rPr>
              <a:t>МБОУ СОШ № 36 г. Липецка,</a:t>
            </a:r>
          </a:p>
          <a:p>
            <a:pPr algn="l"/>
            <a:endParaRPr lang="ru-RU" i="1" dirty="0">
              <a:solidFill>
                <a:schemeClr val="tx2"/>
              </a:solidFill>
              <a:latin typeface="PT Serif Pro" panose="020A0603040505020204" pitchFamily="18" charset="-52"/>
            </a:endParaRPr>
          </a:p>
          <a:p>
            <a:pPr algn="l"/>
            <a:r>
              <a:rPr lang="en-US" i="1" dirty="0">
                <a:solidFill>
                  <a:schemeClr val="tx2"/>
                </a:solidFill>
                <a:latin typeface="PT Serif Pro" panose="020A0603040505020204" pitchFamily="18" charset="-52"/>
              </a:rPr>
              <a:t>E</a:t>
            </a:r>
            <a:r>
              <a:rPr lang="ru-RU" i="1" dirty="0" err="1">
                <a:solidFill>
                  <a:schemeClr val="tx2"/>
                </a:solidFill>
                <a:latin typeface="PT Serif Pro" panose="020A0603040505020204" pitchFamily="18" charset="-52"/>
              </a:rPr>
              <a:t>mail</a:t>
            </a:r>
            <a:br>
              <a:rPr lang="en-US" i="1" dirty="0">
                <a:solidFill>
                  <a:schemeClr val="tx2"/>
                </a:solidFill>
                <a:latin typeface="PT Serif Pro" panose="020A0603040505020204" pitchFamily="18" charset="-52"/>
              </a:rPr>
            </a:br>
            <a:r>
              <a:rPr lang="en-US" i="1" dirty="0">
                <a:solidFill>
                  <a:schemeClr val="tx2"/>
                </a:solidFill>
                <a:latin typeface="PT Serif Pro" panose="020A0603040505020204" pitchFamily="18" charset="-52"/>
              </a:rPr>
              <a:t>nekrasova.o@sc36.edu.ru</a:t>
            </a:r>
            <a:br>
              <a:rPr lang="en-US" i="1" dirty="0">
                <a:solidFill>
                  <a:schemeClr val="tx2"/>
                </a:solidFill>
                <a:latin typeface="PT Serif Pro" panose="020A0603040505020204" pitchFamily="18" charset="-52"/>
              </a:rPr>
            </a:br>
            <a:r>
              <a:rPr lang="ru-RU" i="1" dirty="0">
                <a:solidFill>
                  <a:schemeClr val="tx2"/>
                </a:solidFill>
                <a:latin typeface="PT Serif Pro" panose="020A0603040505020204" pitchFamily="18" charset="-52"/>
              </a:rPr>
              <a:t>inekro@yandex.ru</a:t>
            </a:r>
          </a:p>
          <a:p>
            <a:pPr algn="l"/>
            <a:endParaRPr lang="ru-RU" i="1" dirty="0">
              <a:solidFill>
                <a:schemeClr val="tx2"/>
              </a:solidFill>
              <a:latin typeface="PT Serif Pro" panose="020A0603040505020204" pitchFamily="18" charset="-52"/>
            </a:endParaRPr>
          </a:p>
          <a:p>
            <a:endParaRPr lang="ru-RU" sz="1600" dirty="0">
              <a:solidFill>
                <a:schemeClr val="tx2">
                  <a:lumMod val="50000"/>
                </a:schemeClr>
              </a:solidFill>
            </a:endParaRPr>
          </a:p>
          <a:p>
            <a:endParaRPr lang="ru-RU" sz="1600" dirty="0">
              <a:solidFill>
                <a:schemeClr val="tx2">
                  <a:lumMod val="50000"/>
                </a:schemeClr>
              </a:solidFill>
            </a:endParaRPr>
          </a:p>
          <a:p>
            <a:br>
              <a:rPr lang="ru-RU" sz="1600" dirty="0">
                <a:solidFill>
                  <a:schemeClr val="tx2">
                    <a:lumMod val="50000"/>
                  </a:schemeClr>
                </a:solidFill>
              </a:rPr>
            </a:br>
            <a:endParaRPr lang="ru-RU" sz="16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432ECAD-23D9-9912-8530-AAC266F8F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4B8D5006-A94D-A53A-7634-423A176818F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261100" y="1524000"/>
            <a:ext cx="2806700" cy="40100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EB1C4D4-EF1C-DEA5-CBE2-FC4839EEA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9885" y="1524001"/>
            <a:ext cx="2835540" cy="40104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765585-3A55-F53B-DA29-1F716C6E0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321" y="1524000"/>
            <a:ext cx="2810474" cy="40104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046003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683A80A4-1B07-8B93-D64A-3872C71A8E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2" t="6323" r="7034" b="5149"/>
          <a:stretch/>
        </p:blipFill>
        <p:spPr>
          <a:xfrm>
            <a:off x="605853" y="876299"/>
            <a:ext cx="3803196" cy="49529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8C538F7-A3D2-9A44-7E81-0CEDAF1A8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D8882D6-AE07-ED06-4FD5-833B3CCFEB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" t="4069" r="5173" b="4688"/>
          <a:stretch/>
        </p:blipFill>
        <p:spPr>
          <a:xfrm>
            <a:off x="4724400" y="876301"/>
            <a:ext cx="4089003" cy="4953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19044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457950" y="6188075"/>
            <a:ext cx="20574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8000" contras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612" y="1239782"/>
            <a:ext cx="2564397" cy="37337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115841" y="5147332"/>
            <a:ext cx="21701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PT Sans Pro Bold" panose="020B0703020203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Портрет мамы</a:t>
            </a:r>
          </a:p>
          <a:p>
            <a:r>
              <a:rPr lang="ru-RU" sz="2000" i="1" dirty="0">
                <a:ea typeface="Calibri" panose="020F0502020204030204" pitchFamily="34" charset="0"/>
                <a:cs typeface="Times New Roman" panose="02020603050405020304" pitchFamily="18" charset="0"/>
              </a:rPr>
              <a:t>Лебедева Настя,</a:t>
            </a:r>
            <a:endParaRPr lang="en-US" sz="2000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2000" i="1" dirty="0">
                <a:ea typeface="Calibri" panose="020F0502020204030204" pitchFamily="34" charset="0"/>
                <a:cs typeface="Times New Roman" panose="02020603050405020304" pitchFamily="18" charset="0"/>
              </a:rPr>
              <a:t>5 класс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66CAFB5-7D64-7481-A680-6DA9794DCD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7208" y="990600"/>
            <a:ext cx="3234778" cy="4196891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5D238E8A-53EA-84AC-A74A-59BB041102C2}"/>
              </a:ext>
            </a:extLst>
          </p:cNvPr>
          <p:cNvSpPr txBox="1">
            <a:spLocks/>
          </p:cNvSpPr>
          <p:nvPr/>
        </p:nvSpPr>
        <p:spPr>
          <a:xfrm>
            <a:off x="2970139" y="5147332"/>
            <a:ext cx="2363861" cy="9233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914400"/>
            <a:r>
              <a:rPr lang="ru-RU" sz="2000" dirty="0">
                <a:solidFill>
                  <a:schemeClr val="tx1"/>
                </a:solidFill>
                <a:latin typeface="PT Sans Pro Bold" panose="020B0703020203020204" pitchFamily="34" charset="-52"/>
                <a:cs typeface="Times New Roman" panose="02020603050405020304" pitchFamily="18" charset="0"/>
              </a:rPr>
              <a:t>Портрет бабушки</a:t>
            </a:r>
            <a:br>
              <a:rPr lang="ru-RU" sz="2000" dirty="0">
                <a:solidFill>
                  <a:schemeClr val="tx1"/>
                </a:solidFill>
                <a:latin typeface="PT Sans Pro Bold" panose="020B0703020203020204" pitchFamily="34" charset="-52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Лебедева Настя,</a:t>
            </a:r>
            <a:endParaRPr lang="en-US" sz="2000" i="1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 algn="r" defTabSz="914400"/>
            <a:r>
              <a:rPr lang="ru-RU" sz="2000" i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8 класс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B085D04-F869-3EC7-0722-9D9C956D59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6364" y="1009488"/>
            <a:ext cx="3412036" cy="4178004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1CE3618-9789-96D8-E814-5F00503B20E0}"/>
              </a:ext>
            </a:extLst>
          </p:cNvPr>
          <p:cNvSpPr/>
          <p:nvPr/>
        </p:nvSpPr>
        <p:spPr>
          <a:xfrm>
            <a:off x="6177209" y="5050560"/>
            <a:ext cx="22047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PT Sans Pro Bold" panose="020B0703020203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Портрет мамы</a:t>
            </a:r>
          </a:p>
          <a:p>
            <a:r>
              <a:rPr lang="ru-RU" sz="2000" i="1" dirty="0">
                <a:ea typeface="Calibri" panose="020F0502020204030204" pitchFamily="34" charset="0"/>
                <a:cs typeface="Times New Roman" panose="02020603050405020304" pitchFamily="18" charset="0"/>
              </a:rPr>
              <a:t>Лебедева Настя,</a:t>
            </a:r>
            <a:endParaRPr lang="en-US" sz="2000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n-US" sz="2000" i="1" dirty="0"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ru-RU" sz="2000" i="1" dirty="0">
                <a:ea typeface="Calibri" panose="020F0502020204030204" pitchFamily="34" charset="0"/>
                <a:cs typeface="Times New Roman" panose="02020603050405020304" pitchFamily="18" charset="0"/>
              </a:rPr>
              <a:t> класс</a:t>
            </a:r>
          </a:p>
        </p:txBody>
      </p:sp>
    </p:spTree>
    <p:extLst>
      <p:ext uri="{BB962C8B-B14F-4D97-AF65-F5344CB8AC3E}">
        <p14:creationId xmlns:p14="http://schemas.microsoft.com/office/powerpoint/2010/main" val="3399559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E0A5A486-0016-9DF3-9BC3-40F7865687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661" t="4638" r="3773" b="7565"/>
          <a:stretch/>
        </p:blipFill>
        <p:spPr>
          <a:xfrm>
            <a:off x="6172200" y="1348281"/>
            <a:ext cx="2840804" cy="35510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FBC7EA4-47C1-2918-9BE1-C91F10305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33856B-20ED-8656-1543-698E222F18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7" t="4444" r="2305" b="3479"/>
          <a:stretch/>
        </p:blipFill>
        <p:spPr>
          <a:xfrm>
            <a:off x="143260" y="1354110"/>
            <a:ext cx="2945985" cy="35351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7375540-D0BC-487A-F4EC-E819BE1AD8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" contrast="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8000" y="1135920"/>
            <a:ext cx="3159155" cy="3962400"/>
          </a:xfrm>
          <a:prstGeom prst="rect">
            <a:avLst/>
          </a:prstGeom>
        </p:spPr>
      </p:pic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EBEC714F-DD33-1FDE-15AF-1E76598F3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0876EB7-A522-4553-6EE1-AC9A8A6B9921}"/>
              </a:ext>
            </a:extLst>
          </p:cNvPr>
          <p:cNvSpPr/>
          <p:nvPr/>
        </p:nvSpPr>
        <p:spPr>
          <a:xfrm>
            <a:off x="6177209" y="5050560"/>
            <a:ext cx="22047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ea typeface="Calibri" panose="020F0502020204030204" pitchFamily="34" charset="0"/>
                <a:cs typeface="Times New Roman" panose="02020603050405020304" pitchFamily="18" charset="0"/>
              </a:rPr>
              <a:t>Лебедева Настя,</a:t>
            </a:r>
            <a:endParaRPr lang="en-US" sz="2000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n-US" sz="2000" i="1" dirty="0"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ru-RU" sz="2000" i="1" dirty="0">
                <a:ea typeface="Calibri" panose="020F0502020204030204" pitchFamily="34" charset="0"/>
                <a:cs typeface="Times New Roman" panose="02020603050405020304" pitchFamily="18" charset="0"/>
              </a:rPr>
              <a:t> класс</a:t>
            </a:r>
          </a:p>
        </p:txBody>
      </p:sp>
    </p:spTree>
    <p:extLst>
      <p:ext uri="{BB962C8B-B14F-4D97-AF65-F5344CB8AC3E}">
        <p14:creationId xmlns:p14="http://schemas.microsoft.com/office/powerpoint/2010/main" val="3474799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A074BD-6E0F-E5B0-6D3E-F57BA9D9E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Выводы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92A9FE-20A8-0EDF-3189-D966FD18C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8134350" cy="35083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>
                <a:latin typeface="PT Sans Pro Bold" panose="020B0703020203020204" pitchFamily="34" charset="-52"/>
              </a:rPr>
              <a:t>Занятия портретной живописью</a:t>
            </a:r>
            <a:br>
              <a:rPr lang="en-US" sz="2800" dirty="0">
                <a:latin typeface="PT Sans Pro Bold" panose="020B0703020203020204" pitchFamily="34" charset="-52"/>
              </a:rPr>
            </a:br>
            <a:r>
              <a:rPr lang="ru-RU" sz="2800" dirty="0">
                <a:latin typeface="PT Sans Pro Bold" panose="020B0703020203020204" pitchFamily="34" charset="-52"/>
              </a:rPr>
              <a:t>успешно способствуют:</a:t>
            </a:r>
          </a:p>
          <a:p>
            <a:pPr>
              <a:buFont typeface="PT Sans Pro" panose="020B0503020203020204" pitchFamily="34" charset="-52"/>
              <a:buChar char="—"/>
            </a:pPr>
            <a:r>
              <a:rPr lang="ru-RU" sz="2800" dirty="0"/>
              <a:t>достижению целей, поставленных во ФГОС ООО</a:t>
            </a:r>
          </a:p>
          <a:p>
            <a:pPr>
              <a:spcBef>
                <a:spcPts val="1800"/>
              </a:spcBef>
              <a:buFont typeface="PT Sans Pro" panose="020B0503020203020204" pitchFamily="34" charset="-52"/>
              <a:buChar char="—"/>
            </a:pPr>
            <a:r>
              <a:rPr lang="ru-RU" sz="2800" dirty="0"/>
              <a:t>решению современных задач,</a:t>
            </a:r>
            <a:br>
              <a:rPr lang="en-US" sz="2800" dirty="0"/>
            </a:br>
            <a:r>
              <a:rPr lang="ru-RU" sz="2800" dirty="0"/>
              <a:t>стоящих перед школьным педагогом изобразительного искусства</a:t>
            </a:r>
          </a:p>
          <a:p>
            <a:pPr>
              <a:spcBef>
                <a:spcPts val="1800"/>
              </a:spcBef>
              <a:buFont typeface="PT Sans Pro" panose="020B0503020203020204" pitchFamily="34" charset="-52"/>
              <a:buChar char="—"/>
            </a:pPr>
            <a:r>
              <a:rPr lang="ru-RU" sz="2800" dirty="0"/>
              <a:t>формированию эстетической оценке</a:t>
            </a:r>
            <a:r>
              <a:rPr lang="en-US" sz="2800" dirty="0"/>
              <a:t> </a:t>
            </a:r>
            <a:r>
              <a:rPr lang="ru-RU" sz="2800" dirty="0"/>
              <a:t>человеческой личности</a:t>
            </a:r>
            <a:r>
              <a:rPr lang="en-US" sz="2800" dirty="0"/>
              <a:t> </a:t>
            </a:r>
            <a:r>
              <a:rPr lang="ru-RU" sz="2800" dirty="0"/>
              <a:t>и неравнодушного отношения к окружающему миру</a:t>
            </a:r>
          </a:p>
          <a:p>
            <a:pPr>
              <a:buFont typeface="PT Sans Pro" panose="020B0503020203020204" pitchFamily="34" charset="-52"/>
              <a:buChar char="—"/>
            </a:pPr>
            <a:endParaRPr lang="ru-RU" sz="280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FD2C62B-0BCC-A814-74A0-835E13677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8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2900" y="533400"/>
            <a:ext cx="8648699" cy="1828800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br>
              <a:rPr lang="ru-RU" sz="6000" b="1" dirty="0">
                <a:solidFill>
                  <a:schemeClr val="tx2"/>
                </a:solidFill>
                <a:latin typeface="PT Serif Pro Extra Bold" panose="020A0803040505020204" pitchFamily="18" charset="-52"/>
              </a:rPr>
            </a:br>
            <a:r>
              <a:rPr lang="ru-RU" b="1" dirty="0">
                <a:solidFill>
                  <a:schemeClr val="tx2"/>
                </a:solidFill>
                <a:latin typeface="PT Serif Pro Extra Bold" panose="020A0803040505020204" pitchFamily="18" charset="-52"/>
              </a:rPr>
              <a:t>Образ человека </a:t>
            </a:r>
            <a:r>
              <a:rPr lang="en-US" b="1" dirty="0">
                <a:solidFill>
                  <a:schemeClr val="tx2"/>
                </a:solidFill>
                <a:latin typeface="PT Serif Pro Extra Bold" panose="020A0803040505020204" pitchFamily="18" charset="-52"/>
              </a:rPr>
              <a:t>—</a:t>
            </a:r>
            <a:br>
              <a:rPr lang="en-US" b="1" dirty="0">
                <a:solidFill>
                  <a:schemeClr val="tx2"/>
                </a:solidFill>
                <a:latin typeface="PT Serif Pro Extra Bold" panose="020A0803040505020204" pitchFamily="18" charset="-52"/>
              </a:rPr>
            </a:br>
            <a:r>
              <a:rPr lang="ru-RU" b="1" dirty="0">
                <a:solidFill>
                  <a:schemeClr val="tx2"/>
                </a:solidFill>
                <a:latin typeface="PT Serif Pro Extra Bold" panose="020A0803040505020204" pitchFamily="18" charset="-52"/>
              </a:rPr>
              <a:t>главная тема искусства</a:t>
            </a:r>
            <a:br>
              <a:rPr lang="ru-RU" dirty="0">
                <a:latin typeface="PT Serif Pro Extra Bold" panose="020A0803040505020204" pitchFamily="18" charset="-52"/>
              </a:rPr>
            </a:br>
            <a:endParaRPr lang="ru-RU" dirty="0">
              <a:latin typeface="PT Serif Pro Extra Bold" panose="020A0803040505020204" pitchFamily="18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" y="3505200"/>
            <a:ext cx="8191500" cy="2438400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endParaRPr lang="ru-RU" sz="1600" dirty="0">
              <a:solidFill>
                <a:schemeClr val="tx2">
                  <a:lumMod val="50000"/>
                </a:schemeClr>
              </a:solidFill>
            </a:endParaRPr>
          </a:p>
          <a:p>
            <a:pPr algn="l"/>
            <a:r>
              <a:rPr lang="ru-RU" sz="2000" i="1" dirty="0">
                <a:solidFill>
                  <a:schemeClr val="tx2"/>
                </a:solidFill>
                <a:latin typeface="+mj-lt"/>
              </a:rPr>
              <a:t>Ольга Некрасова</a:t>
            </a:r>
          </a:p>
          <a:p>
            <a:pPr algn="l"/>
            <a:r>
              <a:rPr lang="ru-RU" i="1" dirty="0">
                <a:solidFill>
                  <a:schemeClr val="tx2"/>
                </a:solidFill>
                <a:latin typeface="PT Serif Pro" panose="020A0603040505020204" pitchFamily="18" charset="-52"/>
              </a:rPr>
              <a:t>учитель ИЗО, МХК, черчения</a:t>
            </a:r>
            <a:br>
              <a:rPr lang="ru-RU" i="1" dirty="0">
                <a:solidFill>
                  <a:schemeClr val="tx2"/>
                </a:solidFill>
                <a:latin typeface="PT Serif Pro" panose="020A0603040505020204" pitchFamily="18" charset="-52"/>
              </a:rPr>
            </a:br>
            <a:r>
              <a:rPr lang="ru-RU" i="1" dirty="0">
                <a:solidFill>
                  <a:schemeClr val="tx2"/>
                </a:solidFill>
                <a:latin typeface="PT Serif Pro" panose="020A0603040505020204" pitchFamily="18" charset="-52"/>
              </a:rPr>
              <a:t>МБОУ СОШ № 36 г. Липецка,</a:t>
            </a:r>
          </a:p>
          <a:p>
            <a:pPr algn="l"/>
            <a:endParaRPr lang="ru-RU" i="1" dirty="0">
              <a:solidFill>
                <a:schemeClr val="tx2"/>
              </a:solidFill>
              <a:latin typeface="PT Serif Pro" panose="020A0603040505020204" pitchFamily="18" charset="-52"/>
            </a:endParaRPr>
          </a:p>
          <a:p>
            <a:pPr algn="l"/>
            <a:r>
              <a:rPr lang="en-US" i="1" dirty="0">
                <a:solidFill>
                  <a:schemeClr val="tx2"/>
                </a:solidFill>
                <a:latin typeface="PT Serif Pro" panose="020A0603040505020204" pitchFamily="18" charset="-52"/>
              </a:rPr>
              <a:t>E</a:t>
            </a:r>
            <a:r>
              <a:rPr lang="ru-RU" i="1" dirty="0" err="1">
                <a:solidFill>
                  <a:schemeClr val="tx2"/>
                </a:solidFill>
                <a:latin typeface="PT Serif Pro" panose="020A0603040505020204" pitchFamily="18" charset="-52"/>
              </a:rPr>
              <a:t>mail</a:t>
            </a:r>
            <a:br>
              <a:rPr lang="en-US" i="1" dirty="0">
                <a:solidFill>
                  <a:schemeClr val="tx2"/>
                </a:solidFill>
                <a:latin typeface="PT Serif Pro" panose="020A0603040505020204" pitchFamily="18" charset="-52"/>
              </a:rPr>
            </a:br>
            <a:r>
              <a:rPr lang="en-US" i="1" dirty="0">
                <a:solidFill>
                  <a:schemeClr val="tx2"/>
                </a:solidFill>
                <a:latin typeface="PT Serif Pro" panose="020A0603040505020204" pitchFamily="18" charset="-52"/>
              </a:rPr>
              <a:t>nekrasova.o@sc36.edu.ru</a:t>
            </a:r>
            <a:br>
              <a:rPr lang="en-US" i="1" dirty="0">
                <a:solidFill>
                  <a:schemeClr val="tx2"/>
                </a:solidFill>
                <a:latin typeface="PT Serif Pro" panose="020A0603040505020204" pitchFamily="18" charset="-52"/>
              </a:rPr>
            </a:br>
            <a:r>
              <a:rPr lang="ru-RU" i="1" dirty="0">
                <a:solidFill>
                  <a:schemeClr val="tx2"/>
                </a:solidFill>
                <a:latin typeface="PT Serif Pro" panose="020A0603040505020204" pitchFamily="18" charset="-52"/>
              </a:rPr>
              <a:t>inekro@yandex.ru</a:t>
            </a:r>
          </a:p>
          <a:p>
            <a:pPr algn="l"/>
            <a:endParaRPr lang="ru-RU" i="1" dirty="0">
              <a:solidFill>
                <a:schemeClr val="tx2"/>
              </a:solidFill>
              <a:latin typeface="PT Serif Pro" panose="020A0603040505020204" pitchFamily="18" charset="-52"/>
            </a:endParaRPr>
          </a:p>
          <a:p>
            <a:endParaRPr lang="ru-RU" sz="1600" dirty="0">
              <a:solidFill>
                <a:schemeClr val="tx2">
                  <a:lumMod val="50000"/>
                </a:schemeClr>
              </a:solidFill>
            </a:endParaRPr>
          </a:p>
          <a:p>
            <a:endParaRPr lang="ru-RU" sz="1600" dirty="0">
              <a:solidFill>
                <a:schemeClr val="tx2">
                  <a:lumMod val="50000"/>
                </a:schemeClr>
              </a:solidFill>
            </a:endParaRPr>
          </a:p>
          <a:p>
            <a:br>
              <a:rPr lang="ru-RU" sz="1600" dirty="0">
                <a:solidFill>
                  <a:schemeClr val="tx2">
                    <a:lumMod val="50000"/>
                  </a:schemeClr>
                </a:solidFill>
              </a:rPr>
            </a:br>
            <a:endParaRPr lang="ru-RU" sz="16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126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B10BAE4-9082-03C3-7F21-55B96C981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Проблематика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1C17C21-CB38-12B2-9056-87BABF5F9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PT Sans Pro" panose="020B0503020203020204" pitchFamily="34" charset="-52"/>
              <a:buChar char="—"/>
            </a:pPr>
            <a:r>
              <a:rPr lang="ru-RU" sz="2800" dirty="0"/>
              <a:t>снижение концентрации</a:t>
            </a:r>
            <a:br>
              <a:rPr lang="en-US" sz="2800" dirty="0"/>
            </a:br>
            <a:r>
              <a:rPr lang="ru-RU" sz="2800" dirty="0"/>
              <a:t>и мотивации учеников</a:t>
            </a:r>
            <a:br>
              <a:rPr lang="en-US" sz="2800" dirty="0"/>
            </a:br>
            <a:endParaRPr lang="ru-RU" sz="2800" dirty="0"/>
          </a:p>
          <a:p>
            <a:pPr>
              <a:buFont typeface="PT Sans Pro" panose="020B0503020203020204" pitchFamily="34" charset="-52"/>
              <a:buChar char="—"/>
            </a:pPr>
            <a:r>
              <a:rPr lang="ru-RU" sz="2800" dirty="0"/>
              <a:t>отношение к предметам искусства</a:t>
            </a:r>
            <a:br>
              <a:rPr lang="en-US" sz="2800" dirty="0"/>
            </a:br>
            <a:r>
              <a:rPr lang="ru-RU" sz="2800" dirty="0"/>
              <a:t>как к второстепенным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46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174664-A49F-E3AA-BCA6-B7FAE41E8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Задачи учителя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26317488-29EE-621B-8D4B-154EED093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47800"/>
            <a:ext cx="7886700" cy="2895599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buFont typeface="PT Sans Pro" panose="020B0503020203020204" pitchFamily="34" charset="-52"/>
              <a:buChar char="—"/>
            </a:pPr>
            <a:r>
              <a:rPr lang="ru-RU" sz="2800" dirty="0"/>
              <a:t>научить правильной передаче формы, пропорций,</a:t>
            </a:r>
            <a:r>
              <a:rPr lang="en-US" sz="2800" dirty="0"/>
              <a:t> </a:t>
            </a:r>
            <a:r>
              <a:rPr lang="ru-RU" sz="2800" dirty="0"/>
              <a:t>объема, пространства</a:t>
            </a:r>
          </a:p>
          <a:p>
            <a:pPr>
              <a:spcBef>
                <a:spcPts val="1200"/>
              </a:spcBef>
              <a:buFont typeface="PT Sans Pro" panose="020B0503020203020204" pitchFamily="34" charset="-52"/>
              <a:buChar char="—"/>
            </a:pPr>
            <a:r>
              <a:rPr lang="ru-RU" sz="2800" dirty="0"/>
              <a:t>сформировать навыки эстетического видения</a:t>
            </a:r>
          </a:p>
          <a:p>
            <a:pPr>
              <a:spcBef>
                <a:spcPts val="1200"/>
              </a:spcBef>
              <a:buFont typeface="PT Sans Pro" panose="020B0503020203020204" pitchFamily="34" charset="-52"/>
              <a:buChar char="—"/>
            </a:pPr>
            <a:r>
              <a:rPr lang="ru-RU" sz="2800" dirty="0"/>
              <a:t>выявить препятствия, снижающие</a:t>
            </a:r>
            <a:br>
              <a:rPr lang="en-US" sz="2800" dirty="0"/>
            </a:br>
            <a:r>
              <a:rPr lang="ru-RU" sz="2800" dirty="0"/>
              <a:t>мотивацию учеников</a:t>
            </a:r>
          </a:p>
          <a:p>
            <a:pPr>
              <a:spcBef>
                <a:spcPts val="1200"/>
              </a:spcBef>
              <a:buFont typeface="PT Sans Pro" panose="020B0503020203020204" pitchFamily="34" charset="-52"/>
              <a:buChar char="—"/>
            </a:pPr>
            <a:r>
              <a:rPr lang="ru-RU" sz="2800" dirty="0"/>
              <a:t>выработать стратегию решения проблематики</a:t>
            </a:r>
          </a:p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C69662-8139-D316-F533-3E9ACD351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699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F3F9B28-F209-6CAF-C7E7-8880A115A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8" name="Объект 6">
            <a:extLst>
              <a:ext uri="{FF2B5EF4-FFF2-40B4-BE49-F238E27FC236}">
                <a16:creationId xmlns:a16="http://schemas.microsoft.com/office/drawing/2014/main" id="{E0013015-E910-D3C7-C29A-E3FA75E5F3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04"/>
          <a:stretch/>
        </p:blipFill>
        <p:spPr>
          <a:xfrm>
            <a:off x="4587240" y="-30480"/>
            <a:ext cx="4572000" cy="68884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9932F2-684E-B15C-7CD9-776A3D744FF6}"/>
              </a:ext>
            </a:extLst>
          </p:cNvPr>
          <p:cNvSpPr txBox="1"/>
          <p:nvPr/>
        </p:nvSpPr>
        <p:spPr>
          <a:xfrm>
            <a:off x="3581400" y="685800"/>
            <a:ext cx="16764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800" dirty="0">
                <a:solidFill>
                  <a:schemeClr val="tx1">
                    <a:alpha val="34000"/>
                  </a:schemeClr>
                </a:solidFill>
                <a:latin typeface="PT Sans Pro Black" panose="020B0903020203020204" pitchFamily="34" charset="-52"/>
              </a:rPr>
              <a:t>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CC730F-0113-3ED9-1299-7881649FE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445" y="1371600"/>
            <a:ext cx="3943350" cy="1600200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2800" dirty="0"/>
              <a:t>Насколько важно</a:t>
            </a:r>
            <a:br>
              <a:rPr lang="ru-RU" sz="2800" dirty="0"/>
            </a:br>
            <a:r>
              <a:rPr lang="ru-RU" sz="2800" dirty="0"/>
              <a:t>для ребенка освоить</a:t>
            </a:r>
            <a:br>
              <a:rPr lang="ru-RU" sz="2800" dirty="0"/>
            </a:br>
            <a:r>
              <a:rPr lang="ru-RU" sz="2800" dirty="0"/>
              <a:t>и попробовать себя</a:t>
            </a:r>
            <a:br>
              <a:rPr lang="en-US" sz="2800" dirty="0"/>
            </a:br>
            <a:r>
              <a:rPr lang="ru-RU" sz="2800" dirty="0"/>
              <a:t>в роли портретиста</a:t>
            </a:r>
          </a:p>
        </p:txBody>
      </p:sp>
    </p:spTree>
    <p:extLst>
      <p:ext uri="{BB962C8B-B14F-4D97-AF65-F5344CB8AC3E}">
        <p14:creationId xmlns:p14="http://schemas.microsoft.com/office/powerpoint/2010/main" val="2172546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53CBF3-955A-D02E-7D23-C240526EE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70" y="136524"/>
            <a:ext cx="7886700" cy="1325563"/>
          </a:xfrm>
        </p:spPr>
        <p:txBody>
          <a:bodyPr/>
          <a:lstStyle/>
          <a:p>
            <a:r>
              <a:rPr lang="ru-RU" dirty="0"/>
              <a:t>Фотограф </a:t>
            </a:r>
            <a:r>
              <a:rPr lang="en-US" dirty="0"/>
              <a:t>vs</a:t>
            </a:r>
            <a:r>
              <a:rPr lang="ru-RU" dirty="0"/>
              <a:t> Художник 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56ED07-6130-ABB2-D5F5-B85AE4953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5D852E10-7484-17D2-68AA-CE830C10B210}"/>
              </a:ext>
            </a:extLst>
          </p:cNvPr>
          <p:cNvSpPr txBox="1">
            <a:spLocks/>
          </p:cNvSpPr>
          <p:nvPr/>
        </p:nvSpPr>
        <p:spPr>
          <a:xfrm>
            <a:off x="636270" y="1341686"/>
            <a:ext cx="4392930" cy="1600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2500" i="1" dirty="0"/>
              <a:t>«Фотография освободила живопись от скучной работы, прежде всего — от семейных портретов», </a:t>
            </a:r>
            <a:r>
              <a:rPr lang="en-US" sz="2500" i="1" baseline="-25000" dirty="0"/>
              <a:t>  </a:t>
            </a:r>
            <a:r>
              <a:rPr lang="ru-RU" sz="2500" baseline="-25000" dirty="0"/>
              <a:t>Огюст Ренуар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ru-RU" sz="3600" i="1" dirty="0"/>
          </a:p>
          <a:p>
            <a:pPr>
              <a:lnSpc>
                <a:spcPct val="80000"/>
              </a:lnSpc>
            </a:pPr>
            <a:endParaRPr lang="ru-RU" sz="2800" dirty="0"/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E4AF70BA-871A-D330-BE63-2A99C83302B2}"/>
              </a:ext>
            </a:extLst>
          </p:cNvPr>
          <p:cNvSpPr txBox="1">
            <a:spLocks/>
          </p:cNvSpPr>
          <p:nvPr/>
        </p:nvSpPr>
        <p:spPr>
          <a:xfrm>
            <a:off x="1600200" y="3103391"/>
            <a:ext cx="7239000" cy="20873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ru-RU" sz="2500" i="1" dirty="0"/>
              <a:t>«Похожий портрет — это такой портрет, который внутренне похож,</a:t>
            </a:r>
            <a:br>
              <a:rPr lang="en-US" sz="2500" i="1" dirty="0"/>
            </a:br>
            <a:r>
              <a:rPr lang="ru-RU" sz="2500" i="1" dirty="0"/>
              <a:t>который дает представление</a:t>
            </a:r>
            <a:br>
              <a:rPr lang="en-US" sz="2500" i="1" dirty="0"/>
            </a:br>
            <a:r>
              <a:rPr lang="ru-RU" sz="2500" i="1" dirty="0"/>
              <a:t>о душевной сути данного человека.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2500" i="1" dirty="0"/>
              <a:t>И тут нужно предоставить художнику право отражать свое понимание этой сути.</a:t>
            </a:r>
            <a:br>
              <a:rPr lang="ru-RU" sz="2500" i="1" dirty="0"/>
            </a:br>
            <a:r>
              <a:rPr lang="ru-RU" sz="2500" i="1" dirty="0"/>
              <a:t>Иначе незачем обращаться к живописцу,</a:t>
            </a:r>
            <a:br>
              <a:rPr lang="ru-RU" sz="2500" i="1" dirty="0"/>
            </a:br>
            <a:r>
              <a:rPr lang="ru-RU" sz="2500" i="1" dirty="0"/>
              <a:t>а нужно идти к фотографу»</a:t>
            </a:r>
            <a:r>
              <a:rPr lang="en-US" sz="2500" i="1" dirty="0"/>
              <a:t>,   </a:t>
            </a:r>
            <a:r>
              <a:rPr lang="ru-RU" sz="2500" baseline="-25000" dirty="0"/>
              <a:t>Борис Кустодиев</a:t>
            </a:r>
          </a:p>
          <a:p>
            <a:endParaRPr lang="ru-RU" sz="2500" dirty="0"/>
          </a:p>
        </p:txBody>
      </p:sp>
    </p:spTree>
    <p:extLst>
      <p:ext uri="{BB962C8B-B14F-4D97-AF65-F5344CB8AC3E}">
        <p14:creationId xmlns:p14="http://schemas.microsoft.com/office/powerpoint/2010/main" val="996526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9D790-FA13-C335-9413-AFBA9EC0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22935D-19C3-1765-1D77-D8FF9262D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4"/>
            <a:ext cx="5136376" cy="6853705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E294EF4-BE53-2520-C688-8FF08430F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2600" y="2117178"/>
            <a:ext cx="3810000" cy="1325563"/>
          </a:xfrm>
          <a:noFill/>
        </p:spPr>
        <p:txBody>
          <a:bodyPr>
            <a:normAutofit fontScale="90000"/>
          </a:bodyPr>
          <a:lstStyle/>
          <a:p>
            <a:r>
              <a:rPr lang="ru-RU" dirty="0">
                <a:ln>
                  <a:solidFill>
                    <a:schemeClr val="bg2"/>
                  </a:solidFill>
                </a:ln>
              </a:rPr>
              <a:t>Портрет</a:t>
            </a:r>
            <a:br>
              <a:rPr lang="ru-RU" dirty="0">
                <a:ln>
                  <a:solidFill>
                    <a:schemeClr val="bg2"/>
                  </a:solidFill>
                </a:ln>
              </a:rPr>
            </a:br>
            <a:r>
              <a:rPr lang="ru-RU" dirty="0">
                <a:ln>
                  <a:solidFill>
                    <a:schemeClr val="bg2"/>
                  </a:solidFill>
                </a:ln>
              </a:rPr>
              <a:t>в школьном образовании</a:t>
            </a:r>
          </a:p>
        </p:txBody>
      </p:sp>
    </p:spTree>
    <p:extLst>
      <p:ext uri="{BB962C8B-B14F-4D97-AF65-F5344CB8AC3E}">
        <p14:creationId xmlns:p14="http://schemas.microsoft.com/office/powerpoint/2010/main" val="763974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DEB90B43-ECA5-D8EA-8889-FF8F329FAD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27672" y="1299830"/>
            <a:ext cx="2755118" cy="3957970"/>
          </a:xfr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1DD069-369A-60ED-AEF1-0A4F74812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C183A3-0224-11FC-11DD-B88C73DC9B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55" t="5555"/>
          <a:stretch/>
        </p:blipFill>
        <p:spPr>
          <a:xfrm>
            <a:off x="3201935" y="1299830"/>
            <a:ext cx="2967541" cy="395672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3CCD299-183E-AD8E-C829-A117D0E54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98" y="1299830"/>
            <a:ext cx="2967541" cy="395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499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FECA825-EFC4-4E38-7968-C6F95E6D1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753350" cy="4351338"/>
          </a:xfrm>
        </p:spPr>
        <p:txBody>
          <a:bodyPr>
            <a:noAutofit/>
          </a:bodyPr>
          <a:lstStyle/>
          <a:p>
            <a:pPr marL="360363" indent="-360363">
              <a:spcBef>
                <a:spcPts val="1800"/>
              </a:spcBef>
              <a:buFont typeface="PT Sans Pro" panose="020B0503020203020204" pitchFamily="34" charset="-52"/>
              <a:buChar char="—"/>
            </a:pPr>
            <a:r>
              <a:rPr lang="ru-RU" sz="2800" dirty="0"/>
              <a:t>Результат работы детей во внеурочной деятельности выше, чем в рамках урока</a:t>
            </a:r>
          </a:p>
          <a:p>
            <a:pPr marL="360363" indent="-360363">
              <a:spcBef>
                <a:spcPts val="1800"/>
              </a:spcBef>
              <a:buFont typeface="PT Sans Pro" panose="020B0503020203020204" pitchFamily="34" charset="-52"/>
              <a:buChar char="—"/>
            </a:pPr>
            <a:r>
              <a:rPr lang="ru-RU" sz="2800" dirty="0"/>
              <a:t>Раскрывают творческий потенциал учащихся</a:t>
            </a:r>
          </a:p>
          <a:p>
            <a:pPr marL="360363" indent="-360363">
              <a:spcBef>
                <a:spcPts val="1800"/>
              </a:spcBef>
              <a:buFont typeface="PT Sans Pro" panose="020B0503020203020204" pitchFamily="34" charset="-52"/>
              <a:buChar char="—"/>
            </a:pPr>
            <a:r>
              <a:rPr lang="ru-RU" sz="2800" dirty="0"/>
              <a:t>Мотивируют учащихся к изучению материала</a:t>
            </a:r>
            <a:br>
              <a:rPr lang="ru-RU" sz="2800" dirty="0"/>
            </a:br>
            <a:r>
              <a:rPr lang="ru-RU" sz="2800" dirty="0"/>
              <a:t>и вовлекают в учебный процесс</a:t>
            </a:r>
          </a:p>
          <a:p>
            <a:pPr marL="360363" indent="-360363">
              <a:spcBef>
                <a:spcPts val="1800"/>
              </a:spcBef>
              <a:buFont typeface="PT Sans Pro" panose="020B0503020203020204" pitchFamily="34" charset="-52"/>
              <a:buChar char="—"/>
            </a:pPr>
            <a:r>
              <a:rPr lang="ru-RU" sz="2800" dirty="0"/>
              <a:t>Формируют нравственно-эстетическое восприятие мира и отзывчивость на</a:t>
            </a:r>
            <a:r>
              <a:rPr lang="en-US" sz="2800" dirty="0"/>
              <a:t> </a:t>
            </a:r>
            <a:r>
              <a:rPr lang="ru-RU" sz="2800" dirty="0"/>
              <a:t>прекрасное в жизни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6C2D682-664F-04B6-1B06-75755D26A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Заголовок 9">
            <a:extLst>
              <a:ext uri="{FF2B5EF4-FFF2-40B4-BE49-F238E27FC236}">
                <a16:creationId xmlns:a16="http://schemas.microsoft.com/office/drawing/2014/main" id="{1BA9F1E4-F364-8387-256D-24AFB412F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/>
          <a:lstStyle/>
          <a:p>
            <a:r>
              <a:rPr lang="ru-RU" dirty="0"/>
              <a:t>Внеурочные занятия</a:t>
            </a:r>
          </a:p>
        </p:txBody>
      </p:sp>
    </p:spTree>
    <p:extLst>
      <p:ext uri="{BB962C8B-B14F-4D97-AF65-F5344CB8AC3E}">
        <p14:creationId xmlns:p14="http://schemas.microsoft.com/office/powerpoint/2010/main" val="926527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95698CC-707B-BA96-378B-0B91A434A4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967986"/>
            <a:ext cx="3691521" cy="49220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43DDBE9-E707-FADC-778C-BDD45C734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51CB21F-1CAF-EAD5-5E40-995C05A97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685800"/>
            <a:ext cx="420965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6892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Platforma OFD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PT">
      <a:majorFont>
        <a:latin typeface="PT Serif Pro Black"/>
        <a:ea typeface=""/>
        <a:cs typeface=""/>
      </a:majorFont>
      <a:minorFont>
        <a:latin typeface="PT Sans Pro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 Platforma OFD</Template>
  <TotalTime>1179</TotalTime>
  <Words>505</Words>
  <Application>Microsoft Office PowerPoint</Application>
  <PresentationFormat>Экран (4:3)</PresentationFormat>
  <Paragraphs>79</Paragraphs>
  <Slides>15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PT Serif Pro</vt:lpstr>
      <vt:lpstr>PT Sans Pro Black</vt:lpstr>
      <vt:lpstr>Arial</vt:lpstr>
      <vt:lpstr>Calibri</vt:lpstr>
      <vt:lpstr>PT Sans Pro</vt:lpstr>
      <vt:lpstr>PT Sans Pro Bold</vt:lpstr>
      <vt:lpstr>PT Serif Pro Extra Bold</vt:lpstr>
      <vt:lpstr>PT Serif Pro Black</vt:lpstr>
      <vt:lpstr>PT Sans Pro Caption</vt:lpstr>
      <vt:lpstr>Тема Platforma OFD</vt:lpstr>
      <vt:lpstr> Образ человека — главная тема искусства </vt:lpstr>
      <vt:lpstr>Проблематика</vt:lpstr>
      <vt:lpstr>Задачи учителя</vt:lpstr>
      <vt:lpstr>Презентация PowerPoint</vt:lpstr>
      <vt:lpstr>Фотограф vs Художник </vt:lpstr>
      <vt:lpstr>Портрет в школьном образовании</vt:lpstr>
      <vt:lpstr>Презентация PowerPoint</vt:lpstr>
      <vt:lpstr>Внеурочные занятия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Выводы</vt:lpstr>
      <vt:lpstr> Образ человека — главная тема искусства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inekro@ya.ru</dc:creator>
  <cp:lastModifiedBy>Станислав Некрасов</cp:lastModifiedBy>
  <cp:revision>63</cp:revision>
  <cp:lastPrinted>2023-11-30T21:51:50Z</cp:lastPrinted>
  <dcterms:created xsi:type="dcterms:W3CDTF">2016-03-21T11:18:55Z</dcterms:created>
  <dcterms:modified xsi:type="dcterms:W3CDTF">2023-11-30T22:02:56Z</dcterms:modified>
</cp:coreProperties>
</file>