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298" r:id="rId4"/>
    <p:sldId id="323" r:id="rId5"/>
    <p:sldId id="256" r:id="rId6"/>
    <p:sldId id="335" r:id="rId7"/>
    <p:sldId id="260" r:id="rId8"/>
    <p:sldId id="262" r:id="rId9"/>
    <p:sldId id="270" r:id="rId10"/>
    <p:sldId id="333" r:id="rId11"/>
    <p:sldId id="263" r:id="rId12"/>
    <p:sldId id="327" r:id="rId13"/>
    <p:sldId id="276" r:id="rId14"/>
    <p:sldId id="305" r:id="rId15"/>
    <p:sldId id="310" r:id="rId16"/>
    <p:sldId id="324" r:id="rId17"/>
    <p:sldId id="30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B40D7-1FF4-9113-29DB-B2055B359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30F246-0331-BDC5-CE4B-D7911A694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21E3D7-810C-9ADA-9370-419969A25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DBB3-6AB6-4708-BE0C-D0B138EF423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605049-AEC1-2BDF-EFF3-74179C9AC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AFAAB-7082-FAD7-131B-A55B6EAB6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540D-CB87-41D1-9797-14C4F82AB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668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A14682-51E9-5CA5-8E99-284DE21A4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E42F87-036D-77B1-AEBB-5A806F435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70DA4D-C39C-5DF0-F27E-3F9F18C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DBB3-6AB6-4708-BE0C-D0B138EF423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164AB4-4690-D00C-D8DB-28F66DBBD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D27C99-493B-8F44-F104-40C3D38F7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540D-CB87-41D1-9797-14C4F82AB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000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CDB02AF-23A3-DF8B-3B80-837A4DC98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384479-E1BC-1A82-D7FE-C9477C722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3FB950-B43E-4523-82C3-7C0ECA416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DBB3-6AB6-4708-BE0C-D0B138EF423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FE1D7B-99CC-ADC7-FF88-1009FDEDD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7355FF-90E9-0D36-7B4F-37BEEB996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540D-CB87-41D1-9797-14C4F82AB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820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B344629-4FBF-48F7-9F8B-6D5FC148C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259B84E-DBB2-42E9-8551-B032EEDE0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588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4629-4FBF-48F7-9F8B-6D5FC148C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B84E-DBB2-42E9-8551-B032EEDE0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60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4629-4FBF-48F7-9F8B-6D5FC148C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B84E-DBB2-42E9-8551-B032EEDE0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431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4629-4FBF-48F7-9F8B-6D5FC148C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B84E-DBB2-42E9-8551-B032EEDE0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28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4629-4FBF-48F7-9F8B-6D5FC148C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B84E-DBB2-42E9-8551-B032EEDE0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376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4629-4FBF-48F7-9F8B-6D5FC148C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B84E-DBB2-42E9-8551-B032EEDE0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449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4629-4FBF-48F7-9F8B-6D5FC148C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B84E-DBB2-42E9-8551-B032EEDE0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15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4629-4FBF-48F7-9F8B-6D5FC148C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B84E-DBB2-42E9-8551-B032EEDE0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86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0FD1A-1155-E983-E1BD-D2E129769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F658CC-B7FA-07E7-2390-65D235483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073619-4AC8-3F7B-9614-A158490B0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DBB3-6AB6-4708-BE0C-D0B138EF423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4CE907-389E-192D-7466-B7F88D3B3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FED732-04BA-840C-09E6-71DD68D8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540D-CB87-41D1-9797-14C4F82AB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231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4629-4FBF-48F7-9F8B-6D5FC148C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B84E-DBB2-42E9-8551-B032EEDE0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70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4629-4FBF-48F7-9F8B-6D5FC148C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B84E-DBB2-42E9-8551-B032EEDE0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40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4629-4FBF-48F7-9F8B-6D5FC148C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B84E-DBB2-42E9-8551-B032EEDE0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012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4629-4FBF-48F7-9F8B-6D5FC148C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B84E-DBB2-42E9-8551-B032EEDE0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05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4629-4FBF-48F7-9F8B-6D5FC148C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B84E-DBB2-42E9-8551-B032EEDE0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105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4629-4FBF-48F7-9F8B-6D5FC148C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B84E-DBB2-42E9-8551-B032EEDE0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740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4629-4FBF-48F7-9F8B-6D5FC148C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B84E-DBB2-42E9-8551-B032EEDE0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254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4629-4FBF-48F7-9F8B-6D5FC148C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B84E-DBB2-42E9-8551-B032EEDE0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7215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4629-4FBF-48F7-9F8B-6D5FC148C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B84E-DBB2-42E9-8551-B032EEDE0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7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348437-72D3-71AA-C8CC-D1679FD2C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A356C5-647D-82C6-9697-477996C57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767E96-5BA8-E724-A9BE-832A385F9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DBB3-6AB6-4708-BE0C-D0B138EF423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63E8D-A57F-D0F1-E0FC-46B8E9A2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CA501-3AC2-0E45-11A5-60886331F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540D-CB87-41D1-9797-14C4F82AB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171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2CA7D-215D-F1C1-F23F-72019B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F9B9AA-2341-0668-1819-76A8D79AC9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3794E1-F753-9E50-70F6-F3AC6D037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C56FF3-FC13-CC1D-F06C-B6C86C151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DBB3-6AB6-4708-BE0C-D0B138EF423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CA8C04-490B-AB6F-2508-EABF8B37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D0D9AF-FB0E-521B-6A5B-D821BE915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540D-CB87-41D1-9797-14C4F82AB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26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DDFE7F-82FC-2BD1-1C7C-08911EF64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83377E-0847-46A3-722A-13D3F4D5B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423416-3A58-579D-63EF-58D3AABAE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14E99A-B78A-50CA-9CBA-819E8525E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8993A9-F4C6-FDC5-FE97-A8549FE8F9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9C87918-5EAC-C241-B520-4AC591F95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DBB3-6AB6-4708-BE0C-D0B138EF423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CE6E1C8-5A7A-A850-AE11-58272C585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11A334C-C55C-DF0C-04D0-C6F60BA3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540D-CB87-41D1-9797-14C4F82AB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773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45BD5C-C8B6-6E01-56A0-3E8EAA569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6F4D15-E49D-29A5-EE76-87F406EDD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DBB3-6AB6-4708-BE0C-D0B138EF423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989EDCB-ECF1-C17B-2733-827C832A6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1970E07-65A9-F762-EB7E-6FE6FDA7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540D-CB87-41D1-9797-14C4F82AB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226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437901B-1A74-9919-3CC1-9B4A78CB0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DBB3-6AB6-4708-BE0C-D0B138EF423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32AF511-5B4D-7D96-0CA5-8ABF4FD38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9CCD13-DDCB-68D4-81A6-DE24DE20C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540D-CB87-41D1-9797-14C4F82AB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309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E8A5B-4199-CDFD-A8AD-BFAFFC56C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A11461-949A-5FDD-5797-DC6F1611B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7862D5-B4E1-B5B2-9B68-F110057AF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5F8560-E5E1-B3A9-077B-2AA831DE6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DBB3-6AB6-4708-BE0C-D0B138EF423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4F3168-A793-DF8A-F5B9-5DAC2F1AF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4CAFEB-4810-8079-3676-EFB7EA717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540D-CB87-41D1-9797-14C4F82AB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998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5FB070-7E9D-A5EE-7C03-E4EE2D513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898B26F-5FB5-709C-0C2F-A4BD17754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6F43CD-5968-38C8-84EC-4ECDA015B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C104BC-B81D-4DD2-4FFC-D2B927488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DBB3-6AB6-4708-BE0C-D0B138EF423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1B311B-8B8F-9967-B611-4979ED19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9BCD95-15FA-0071-1B3E-88B1E5DF9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540D-CB87-41D1-9797-14C4F82AB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113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E15BC-C211-0196-EC0E-C6D51F799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2CF4AA-AA7D-1539-C111-57E1722F7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ADCABF-770F-A85A-0C2C-17E74C231F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CDBB3-6AB6-4708-BE0C-D0B138EF423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BD3E6E-D8B5-1DE8-2259-CD50F4DF7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F896EF-27D7-BE3F-5F8D-E320C65CB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6540D-CB87-41D1-9797-14C4F82AB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46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B344629-4FBF-48F7-9F8B-6D5FC148C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59B84E-DBB2-42E9-8551-B032EEDE0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7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galina-anisimowa@yandex.ru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D8C855-6209-4C3A-AEC2-22072D549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574" y="0"/>
            <a:ext cx="8148379" cy="167788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tx1"/>
                </a:solidFill>
              </a:rPr>
              <a:t>Центр графической культуры </a:t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</a:rPr>
              <a:t>Союза  молодых инженеров России </a:t>
            </a:r>
            <a:br>
              <a:rPr lang="ru-RU" sz="3200" b="1" dirty="0">
                <a:solidFill>
                  <a:schemeClr val="tx1"/>
                </a:solidFill>
              </a:rPr>
            </a:b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3D829B-1E36-4A67-ADA6-E4F7BB159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1449" y="1526959"/>
            <a:ext cx="9028590" cy="5331041"/>
          </a:xfrm>
        </p:spPr>
        <p:txBody>
          <a:bodyPr>
            <a:noAutofit/>
          </a:bodyPr>
          <a:lstStyle/>
          <a:p>
            <a:r>
              <a:rPr lang="ru-RU" sz="4800" b="1" dirty="0"/>
              <a:t>Графические турниры </a:t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 «Черчение – международный </a:t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язык техники»</a:t>
            </a:r>
          </a:p>
          <a:p>
            <a:r>
              <a:rPr lang="ru-RU" sz="3200" b="1" dirty="0"/>
              <a:t> Инженерно-техническая профориентация</a:t>
            </a:r>
            <a:br>
              <a:rPr lang="ru-RU" sz="3200" b="1" dirty="0"/>
            </a:br>
            <a:r>
              <a:rPr lang="ru-RU" sz="3200" b="1" dirty="0"/>
              <a:t>с  использованием 2</a:t>
            </a:r>
            <a:r>
              <a:rPr lang="en-US" sz="3200" b="1" dirty="0"/>
              <a:t>D</a:t>
            </a:r>
            <a:r>
              <a:rPr lang="ru-RU" sz="3200" b="1" dirty="0"/>
              <a:t> и </a:t>
            </a:r>
            <a:r>
              <a:rPr lang="en-US" sz="3200" b="1" dirty="0"/>
              <a:t>3D</a:t>
            </a:r>
            <a:r>
              <a:rPr lang="ru-RU" sz="3200" b="1" dirty="0"/>
              <a:t> графики</a:t>
            </a:r>
            <a:br>
              <a:rPr lang="ru-RU" sz="3200" b="1" dirty="0"/>
            </a:br>
            <a:r>
              <a:rPr lang="ru-RU" sz="3200" b="1"/>
              <a:t>для целевого набора</a:t>
            </a:r>
            <a:endParaRPr lang="ru-RU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E6667F-3E9C-44A6-9B24-096A43CC3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50" y="404664"/>
            <a:ext cx="1994172" cy="17895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9480A2-D506-4846-A469-214AB9C30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5" y="228882"/>
            <a:ext cx="1912319" cy="18728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0EE63A-B548-97D3-0AEB-92C41E623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266" y="5681709"/>
            <a:ext cx="1487468" cy="10520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6F9AAC-75E4-F2C1-7ACB-A23F71935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667" y="5602704"/>
            <a:ext cx="1179250" cy="11792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28FAB5-E938-019D-C081-8AD31A9C1C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98" y="5650946"/>
            <a:ext cx="1082767" cy="108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61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40234B-7678-4508-AE7E-56E924990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2" y="221513"/>
            <a:ext cx="4018009" cy="36114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17B791-586C-4144-8F25-45DBE34F8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79" y="221513"/>
            <a:ext cx="6680694" cy="34186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8A68C1-340A-497D-B1DB-7F9F4A531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22" y="3832994"/>
            <a:ext cx="1817252" cy="28828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4FAF00A-4A0E-4E9F-B742-7112A10AA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329" y="3832994"/>
            <a:ext cx="4066987" cy="288284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CEB1232-2806-4E62-8E7C-79E0AEDDC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206" y="3832994"/>
            <a:ext cx="4557772" cy="288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51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0038CA-E905-9D96-0358-34546F4C0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89" y="714632"/>
            <a:ext cx="4289448" cy="54287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065463-8348-EFE9-9E68-F60CA219F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087" y="1029119"/>
            <a:ext cx="3897298" cy="27525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9B83B8-9900-28F3-0129-209BD6272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759" y="3994189"/>
            <a:ext cx="4204761" cy="206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15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49911"/>
            <a:ext cx="9601196" cy="1296138"/>
          </a:xfrm>
        </p:spPr>
        <p:txBody>
          <a:bodyPr>
            <a:normAutofit/>
          </a:bodyPr>
          <a:lstStyle/>
          <a:p>
            <a:r>
              <a:rPr lang="ru-RU" sz="3600" b="1" dirty="0"/>
              <a:t>Ожидаемые результаты для предприятий и  учащихся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55F0FC-F14E-4DD9-984D-CD37D72A2CC2}"/>
              </a:ext>
            </a:extLst>
          </p:cNvPr>
          <p:cNvSpPr txBox="1"/>
          <p:nvPr/>
        </p:nvSpPr>
        <p:spPr>
          <a:xfrm>
            <a:off x="457200" y="2138559"/>
            <a:ext cx="1083055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342900" lvl="0" indent="-342900" algn="just">
              <a:buFontTx/>
              <a:buAutoNum type="arabicPeriod"/>
              <a:defRPr/>
            </a:pPr>
            <a:r>
              <a:rPr lang="ru-RU" sz="2400" b="1" u="sng" dirty="0"/>
              <a:t>Довузовское повышение графической грамотности</a:t>
            </a:r>
            <a:r>
              <a:rPr lang="ru-RU" sz="2400" b="1" dirty="0"/>
              <a:t>,  графическое 2</a:t>
            </a:r>
            <a:r>
              <a:rPr lang="en-US" sz="2400" b="1" dirty="0"/>
              <a:t>D</a:t>
            </a:r>
            <a:r>
              <a:rPr lang="ru-RU" sz="2400" b="1" dirty="0"/>
              <a:t> и 3</a:t>
            </a:r>
            <a:r>
              <a:rPr lang="en-US" sz="2400" b="1" dirty="0"/>
              <a:t>D</a:t>
            </a:r>
            <a:r>
              <a:rPr lang="ru-RU" sz="2400" b="1" dirty="0"/>
              <a:t> – </a:t>
            </a:r>
            <a:r>
              <a:rPr lang="ru-RU" sz="2400" b="1" u="sng" dirty="0"/>
              <a:t>самообразование,</a:t>
            </a:r>
            <a:r>
              <a:rPr lang="ru-RU" sz="2400" b="1" dirty="0"/>
              <a:t> как стимул к участию в Графических турнирах, проектная работа в школе, как продолжение турниров ЦГК СМИР. </a:t>
            </a:r>
          </a:p>
          <a:p>
            <a:pPr marL="342900" lvl="0" indent="-342900" algn="just">
              <a:buFontTx/>
              <a:buAutoNum type="arabicPeriod"/>
              <a:defRPr/>
            </a:pPr>
            <a:r>
              <a:rPr lang="ru-RU" sz="2400" b="1" u="sng" dirty="0"/>
              <a:t>Общедоступная профессиональная информация</a:t>
            </a:r>
            <a:r>
              <a:rPr lang="ru-RU" sz="2400" b="1" dirty="0"/>
              <a:t> для знакомства с предприятиями для </a:t>
            </a:r>
            <a:r>
              <a:rPr lang="ru-RU" sz="2400" b="1" dirty="0">
                <a:solidFill>
                  <a:prstClr val="black"/>
                </a:solidFill>
              </a:rPr>
              <a:t>осознанного и целенаправленного </a:t>
            </a:r>
            <a:r>
              <a:rPr lang="ru-RU" sz="2400" b="1" dirty="0"/>
              <a:t>выбора  инженерно-технических специальностей.</a:t>
            </a:r>
            <a:endParaRPr kumimoji="0" lang="ru-RU" sz="24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342900" lvl="0" indent="-342900" algn="just">
              <a:buFontTx/>
              <a:buAutoNum type="arabicPeriod"/>
              <a:defRPr/>
            </a:pPr>
            <a:r>
              <a:rPr lang="ru-RU" sz="2400" b="1" u="sng" dirty="0">
                <a:solidFill>
                  <a:prstClr val="black"/>
                </a:solidFill>
              </a:rPr>
              <a:t>Прямое знакомство </a:t>
            </a: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предприятий  </a:t>
            </a:r>
            <a:r>
              <a:rPr lang="ru-RU" sz="2400" b="1" dirty="0">
                <a:solidFill>
                  <a:prstClr val="black"/>
                </a:solidFill>
              </a:rPr>
              <a:t>с достойными кандидатами в процессе их  работы на Графических турнирах </a:t>
            </a: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для целевого набора  и заключения отложенных трудовых договоров.</a:t>
            </a:r>
          </a:p>
          <a:p>
            <a:pPr marL="342900" lvl="0" indent="-342900">
              <a:buFontTx/>
              <a:buAutoNum type="arabicPeriod"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342900" lvl="0" indent="-342900">
              <a:buFontTx/>
              <a:buAutoNum type="arabicPeriod"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342900" lvl="0" indent="-342900">
              <a:buFontTx/>
              <a:buAutoNum type="arabicPeriod"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240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8DC98E-4E9D-4C66-A723-D6A0E6689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91" y="2080965"/>
            <a:ext cx="5035090" cy="39474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7B8E10-0846-42B5-8B61-8AA17CDFD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57" y="2080965"/>
            <a:ext cx="4704352" cy="39474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E698C8-3650-4804-90A9-35D72629E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81" y="662811"/>
            <a:ext cx="10068418" cy="13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24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D8C855-6209-4C3A-AEC2-22072D549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72" y="0"/>
            <a:ext cx="12118428" cy="2003898"/>
          </a:xfrm>
        </p:spPr>
        <p:txBody>
          <a:bodyPr>
            <a:normAutofit fontScale="90000"/>
          </a:bodyPr>
          <a:lstStyle/>
          <a:p>
            <a:b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Группа реализации проекта ОЦДС  </a:t>
            </a:r>
            <a:b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Молодежные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графические турниры БРИКС»</a:t>
            </a:r>
            <a:b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7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2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3D829B-1E36-4A67-ADA6-E4F7BB159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3898" y="1355834"/>
            <a:ext cx="9663702" cy="5628677"/>
          </a:xfrm>
        </p:spPr>
        <p:txBody>
          <a:bodyPr>
            <a:noAutofit/>
          </a:bodyPr>
          <a:lstStyle/>
          <a:p>
            <a:endParaRPr kumimoji="0" lang="ru-RU" sz="1100" b="1" i="0" u="sng" strike="noStrike" kern="1200" cap="none" spc="0" normalizeH="0" baseline="0" noProof="0" dirty="0">
              <a:ln w="3175" cmpd="sng"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j-cs"/>
            </a:endParaRPr>
          </a:p>
          <a:p>
            <a:endParaRPr lang="ru-RU" sz="48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26BACD-E2A3-4DB6-B778-07C891F39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620" y="1450875"/>
            <a:ext cx="2891956" cy="40945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7322FB-A45C-6639-3445-1E43AC87B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24" y="1450875"/>
            <a:ext cx="5936693" cy="405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70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D45BF-4988-10A2-9A2A-1553CBBD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440268"/>
          </a:xfrm>
        </p:spPr>
        <p:txBody>
          <a:bodyPr>
            <a:noAutofit/>
          </a:bodyPr>
          <a:lstStyle/>
          <a:p>
            <a:r>
              <a:rPr lang="ru-RU" sz="3600" b="1" dirty="0"/>
              <a:t>Доказательное признание  авторских прав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7EF4355-35C3-65BE-BE69-6256CFAECE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352" y="1534160"/>
            <a:ext cx="3338158" cy="4483670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F051C103-94DB-9E22-76E3-E53AC61FC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5360" y="1534160"/>
            <a:ext cx="6114288" cy="433628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Участие проекта ЦГК в конвенции IPM - интегрированная система управления проектами (Integrated Project Management, IPM)</a:t>
            </a:r>
          </a:p>
          <a:p>
            <a:pPr algn="just"/>
            <a:r>
              <a:rPr lang="ru-RU" b="1" dirty="0">
                <a:solidFill>
                  <a:schemeClr val="tx1"/>
                </a:solidFill>
              </a:rPr>
              <a:t>Технология проведения Графических турниров ЦГК как компетенция профессионального 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IP-</a:t>
            </a:r>
            <a:r>
              <a:rPr lang="ru-RU" b="1" dirty="0">
                <a:solidFill>
                  <a:schemeClr val="tx1"/>
                </a:solidFill>
              </a:rPr>
              <a:t>менеджмента и стандартов </a:t>
            </a:r>
            <a:r>
              <a:rPr lang="en-US" b="1" dirty="0">
                <a:solidFill>
                  <a:schemeClr val="tx1"/>
                </a:solidFill>
              </a:rPr>
              <a:t>IPM</a:t>
            </a:r>
            <a:endParaRPr lang="ru-RU" b="1" dirty="0">
              <a:solidFill>
                <a:schemeClr val="tx1"/>
              </a:solidFill>
            </a:endParaRP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В настоящее время идет публичное доказательное признание авторских прав на технологию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ru-RU" b="1" dirty="0">
                <a:solidFill>
                  <a:srgbClr val="0070C0"/>
                </a:solidFill>
              </a:rPr>
              <a:t>ЦГК, которая включает несколько неотъемлемых составных частей, охраняемых авторским правом</a:t>
            </a:r>
          </a:p>
          <a:p>
            <a:pPr algn="just"/>
            <a:r>
              <a:rPr lang="ru-RU" b="1" dirty="0"/>
              <a:t>Реализация Программы планируется через Центр компетенций </a:t>
            </a:r>
            <a:r>
              <a:rPr lang="en-US" b="1" dirty="0"/>
              <a:t>IPM </a:t>
            </a:r>
            <a:r>
              <a:rPr lang="ru-RU" b="1" dirty="0"/>
              <a:t> в порядке дорожной карты инновационного развития БРИКС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2236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82283-C92D-4F20-B0C4-8AA6BEEEA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>
                <a:solidFill>
                  <a:schemeClr val="accent4"/>
                </a:solidFill>
              </a:rPr>
              <a:t>Спасибо за 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2A3C16-0901-486D-9AB4-DA4A23352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sz="3000" b="1" dirty="0"/>
          </a:p>
          <a:p>
            <a:pPr marL="0" indent="0" algn="ctr">
              <a:buNone/>
            </a:pPr>
            <a:r>
              <a:rPr lang="ru-RU" sz="3000" b="1" dirty="0"/>
              <a:t>АНИСИМОВА Галина Анатольевна </a:t>
            </a:r>
          </a:p>
          <a:p>
            <a:pPr marL="0" indent="0">
              <a:buNone/>
            </a:pPr>
            <a:r>
              <a:rPr lang="en-US" sz="3000" dirty="0"/>
              <a:t>-</a:t>
            </a:r>
            <a:r>
              <a:rPr lang="ru-RU" sz="3000" dirty="0"/>
              <a:t> </a:t>
            </a:r>
            <a:r>
              <a:rPr lang="ru-RU" sz="1900" b="1" dirty="0"/>
              <a:t>педагог-организатор Досугового центра семьи и молодежи «Астра» Молодежного центра «Галактика» (ранее учитель черчения, старший преподаватель МГТУ им. Н.Э. Баумана и РУДН),</a:t>
            </a:r>
            <a:br>
              <a:rPr lang="ru-RU" sz="1900" b="1" dirty="0"/>
            </a:br>
            <a:r>
              <a:rPr lang="ru-RU" sz="1900" dirty="0"/>
              <a:t>- </a:t>
            </a:r>
            <a:r>
              <a:rPr lang="ru-RU" sz="1900" b="1" dirty="0"/>
              <a:t>руководитель  Центра графической культуры Союза молодых инженеров России (ЦГК СМИР);</a:t>
            </a:r>
            <a:br>
              <a:rPr lang="ru-RU" sz="1900" b="1" dirty="0"/>
            </a:br>
            <a:r>
              <a:rPr lang="ru-RU" sz="1900" b="1" dirty="0"/>
              <a:t>- организатор 14-ти Графических турниров «Черчение – международный язык техники»;</a:t>
            </a:r>
            <a:br>
              <a:rPr lang="ru-RU" sz="1900" b="1" dirty="0"/>
            </a:br>
            <a:r>
              <a:rPr lang="ru-RU" sz="1900" b="1" dirty="0"/>
              <a:t>- руководитель Группы реализации проекта ГРП «Молодежные графические турниры БРИКС»</a:t>
            </a:r>
            <a:br>
              <a:rPr lang="ru-RU" sz="1900" b="1" dirty="0"/>
            </a:br>
            <a:r>
              <a:rPr lang="ru-RU" sz="1900" b="1" dirty="0"/>
              <a:t> Объединенного центра делового сотрудничества ЦДС БРИКС</a:t>
            </a:r>
          </a:p>
          <a:p>
            <a:pPr marL="0" indent="0" algn="ctr">
              <a:buNone/>
            </a:pPr>
            <a:r>
              <a:rPr lang="ru-RU" sz="2600" b="1" dirty="0"/>
              <a:t>Эл. почта </a:t>
            </a:r>
            <a:r>
              <a:rPr lang="en-US" sz="2600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galina-anisimowa@yandex.ru</a:t>
            </a:r>
            <a:br>
              <a:rPr lang="ru-RU" sz="2600" b="1" dirty="0">
                <a:solidFill>
                  <a:srgbClr val="0070C0"/>
                </a:solidFill>
              </a:rPr>
            </a:br>
            <a:br>
              <a:rPr lang="ru-RU" b="1" dirty="0"/>
            </a:br>
            <a:endParaRPr lang="ru-RU" b="1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349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700592"/>
            <a:ext cx="9601196" cy="2081519"/>
          </a:xfrm>
        </p:spPr>
        <p:txBody>
          <a:bodyPr>
            <a:normAutofit/>
          </a:bodyPr>
          <a:lstStyle/>
          <a:p>
            <a:r>
              <a:rPr lang="ru-RU" sz="3100" b="1" dirty="0">
                <a:solidFill>
                  <a:srgbClr val="FF0000"/>
                </a:solidFill>
              </a:rPr>
              <a:t>ПОРУЧЕНИЕ  ПРЕЗИДЕНТА </a:t>
            </a:r>
            <a:r>
              <a:rPr lang="ru-RU" sz="3100" b="1" dirty="0"/>
              <a:t>по итогам заседания </a:t>
            </a:r>
            <a:r>
              <a:rPr lang="ru-RU" sz="2700" b="1" dirty="0"/>
              <a:t>Президиума Государственного Совета</a:t>
            </a:r>
            <a:r>
              <a:rPr lang="en-US" sz="2700" b="1" dirty="0"/>
              <a:t> </a:t>
            </a:r>
            <a:r>
              <a:rPr lang="ru-RU" sz="2700" b="1" dirty="0"/>
              <a:t>РФ</a:t>
            </a:r>
            <a:br>
              <a:rPr lang="en-US" sz="2700" b="1" dirty="0"/>
            </a:br>
            <a:r>
              <a:rPr lang="ru-RU" sz="2700" b="1" dirty="0"/>
              <a:t>4 апреля 2023 года</a:t>
            </a:r>
            <a:r>
              <a:rPr lang="en-US" sz="2700" b="1" dirty="0"/>
              <a:t>   (</a:t>
            </a:r>
            <a:r>
              <a:rPr lang="ru-RU" sz="2800" b="1" dirty="0">
                <a:solidFill>
                  <a:schemeClr val="tx1"/>
                </a:solidFill>
              </a:rPr>
              <a:t>Пр-1118ГС, п.2д</a:t>
            </a:r>
            <a:r>
              <a:rPr lang="en-US" sz="2800" b="1" dirty="0">
                <a:solidFill>
                  <a:schemeClr val="tx1"/>
                </a:solidFill>
              </a:rPr>
              <a:t>)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55F0FC-F14E-4DD9-984D-CD37D72A2CC2}"/>
              </a:ext>
            </a:extLst>
          </p:cNvPr>
          <p:cNvSpPr txBox="1"/>
          <p:nvPr/>
        </p:nvSpPr>
        <p:spPr>
          <a:xfrm>
            <a:off x="1195526" y="2156313"/>
            <a:ext cx="9800948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д)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обеспечить начиная с 2024/25 учебного года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освоение основ черчения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лицами, </a:t>
            </a: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обучающимися по образовательным программам основного общего образования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, а также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изучение учебного курса «Черчение» </a:t>
            </a: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на уровне среднего общего образования лицами, обучающимися по технологическому (инженерному) профилю;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Ответственный Мишустин Михаил Владимирович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Тематика	Промышленность, Школа, Образование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Срок исполнения	1 августа 2023 года</a:t>
            </a:r>
          </a:p>
        </p:txBody>
      </p:sp>
    </p:spTree>
    <p:extLst>
      <p:ext uri="{BB962C8B-B14F-4D97-AF65-F5344CB8AC3E}">
        <p14:creationId xmlns:p14="http://schemas.microsoft.com/office/powerpoint/2010/main" val="3837324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700592"/>
            <a:ext cx="9601196" cy="2081519"/>
          </a:xfrm>
        </p:spPr>
        <p:txBody>
          <a:bodyPr>
            <a:normAutofit/>
          </a:bodyPr>
          <a:lstStyle/>
          <a:p>
            <a:r>
              <a:rPr lang="ru-RU" sz="2300" b="1" dirty="0">
                <a:solidFill>
                  <a:srgbClr val="FF0000"/>
                </a:solidFill>
              </a:rPr>
              <a:t>ПОРУЧЕНИЕ  ПРЕЗИДЕНТА </a:t>
            </a:r>
            <a:r>
              <a:rPr lang="ru-RU" sz="2300" b="1" dirty="0"/>
              <a:t>по итогам заседания Совета по реализации государственной политики в сфере защиты семьи и детей, </a:t>
            </a:r>
            <a:br>
              <a:rPr lang="ru-RU" sz="2000" b="1" dirty="0"/>
            </a:br>
            <a:r>
              <a:rPr lang="ru-RU" sz="2400" b="1" dirty="0"/>
              <a:t>18 апреля 2023 года</a:t>
            </a:r>
            <a:r>
              <a:rPr lang="en-US" sz="2400" b="1" dirty="0"/>
              <a:t>   </a:t>
            </a:r>
            <a:r>
              <a:rPr lang="en-US" sz="2700" b="1" dirty="0"/>
              <a:t>(</a:t>
            </a:r>
            <a:r>
              <a:rPr lang="ru-RU" sz="2700" b="1" dirty="0"/>
              <a:t>Пр-1470, п.1 б</a:t>
            </a:r>
            <a:r>
              <a:rPr lang="en-US" sz="2800" b="1" dirty="0">
                <a:solidFill>
                  <a:schemeClr val="tx1"/>
                </a:solidFill>
              </a:rPr>
              <a:t>)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55F0FC-F14E-4DD9-984D-CD37D72A2CC2}"/>
              </a:ext>
            </a:extLst>
          </p:cNvPr>
          <p:cNvSpPr txBox="1"/>
          <p:nvPr/>
        </p:nvSpPr>
        <p:spPr>
          <a:xfrm>
            <a:off x="1195526" y="2156313"/>
            <a:ext cx="9800948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представить предложения по внесению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в законодательство Российской Федерации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, в том числе в трудовое законодательство, изменений, направленных на определение понятий «наставник» и (или) «наставничество» и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регулирование трудовых отношений, связанных с наставничеством, в различных сферах деятельности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Срок – 1 октября 2023 г.;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Ответственный Мишустин Михаил Владимирович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Тематика	Промышленность, Школа, Образование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Срок исполнения	1 октября 2023 года</a:t>
            </a:r>
          </a:p>
        </p:txBody>
      </p:sp>
    </p:spTree>
    <p:extLst>
      <p:ext uri="{BB962C8B-B14F-4D97-AF65-F5344CB8AC3E}">
        <p14:creationId xmlns:p14="http://schemas.microsoft.com/office/powerpoint/2010/main" val="1355006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1E8DBA-DA17-7384-27CE-DB0B437CF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76"/>
            <a:ext cx="1051167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865583-92DD-7A57-A330-01AA34F29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96" y="1723376"/>
            <a:ext cx="3801937" cy="493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33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2838A-3B0E-5F42-0195-9FA95A925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br>
              <a:rPr lang="ru-RU" sz="2400" b="1" dirty="0">
                <a:solidFill>
                  <a:srgbClr val="111111"/>
                </a:solidFill>
                <a:effectLst/>
              </a:rPr>
            </a:br>
            <a:r>
              <a:rPr lang="ru-RU" sz="2400" b="1" dirty="0">
                <a:solidFill>
                  <a:srgbClr val="C00000"/>
                </a:solidFill>
                <a:effectLst/>
              </a:rPr>
              <a:t>Поручения по итогам стратегической сессии, посвящённой развитию искусственного интеллекта</a:t>
            </a:r>
            <a:br>
              <a:rPr lang="ru-RU" sz="2400" b="1" dirty="0">
                <a:solidFill>
                  <a:srgbClr val="C00000"/>
                </a:solidFill>
                <a:effectLst/>
              </a:rPr>
            </a:br>
            <a:r>
              <a:rPr lang="ru-RU" sz="2400" b="0" i="0" dirty="0">
                <a:solidFill>
                  <a:srgbClr val="7B7B7B"/>
                </a:solidFill>
                <a:effectLst/>
              </a:rPr>
              <a:t>22 ноября 2023 </a:t>
            </a:r>
            <a:br>
              <a:rPr lang="ru-RU" sz="2400" b="0" i="0" dirty="0">
                <a:solidFill>
                  <a:srgbClr val="7B7B7B"/>
                </a:solidFill>
                <a:effectLst/>
              </a:rPr>
            </a:b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5D54B5-57B0-DA20-B2C0-A1A6DBD76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1000" dirty="0"/>
          </a:p>
          <a:p>
            <a:pPr algn="ctr"/>
            <a:r>
              <a:rPr lang="ru-RU" sz="3200" b="1" dirty="0"/>
              <a:t>Премьер-министр РФ Михаил Мишустин поручил Минобрнауки, </a:t>
            </a:r>
            <a:r>
              <a:rPr lang="ru-RU" sz="3200" b="1" dirty="0" err="1"/>
              <a:t>Минпросвещения</a:t>
            </a:r>
            <a:r>
              <a:rPr lang="ru-RU" sz="3200" b="1" dirty="0"/>
              <a:t>, Минэкономразвития представить в правительство РФ предложения о запуске Национальной инициативы подготовки кадров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354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113" y="801666"/>
            <a:ext cx="9605638" cy="74304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sz="3600" b="1" dirty="0"/>
              <a:t>Проект  «ГРАФИЧЕСКИЕ ТУРНИРЫ»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1041" y="1691727"/>
            <a:ext cx="6919261" cy="4284346"/>
          </a:xfrm>
        </p:spPr>
        <p:txBody>
          <a:bodyPr>
            <a:normAutofit fontScale="92500" lnSpcReduction="20000"/>
          </a:bodyPr>
          <a:lstStyle/>
          <a:p>
            <a:pPr lvl="0">
              <a:buClr>
                <a:srgbClr val="AB946B"/>
              </a:buClr>
            </a:pPr>
            <a:endParaRPr lang="ru-RU" sz="2000" b="1" dirty="0">
              <a:solidFill>
                <a:srgbClr val="FF0000"/>
              </a:solidFill>
            </a:endParaRPr>
          </a:p>
          <a:p>
            <a:pPr lvl="0">
              <a:buClr>
                <a:srgbClr val="AB946B"/>
              </a:buClr>
            </a:pPr>
            <a:r>
              <a:rPr lang="ru-RU" sz="2600" b="1" dirty="0">
                <a:solidFill>
                  <a:srgbClr val="FF0000"/>
                </a:solidFill>
              </a:rPr>
              <a:t>ОБЩЕДОСТУПНЫЙ </a:t>
            </a:r>
            <a:br>
              <a:rPr lang="ru-RU" sz="2600" b="1" dirty="0">
                <a:solidFill>
                  <a:srgbClr val="FF0000"/>
                </a:solidFill>
              </a:rPr>
            </a:br>
            <a:r>
              <a:rPr lang="ru-RU" sz="2600" b="1" dirty="0">
                <a:solidFill>
                  <a:srgbClr val="FF0000"/>
                </a:solidFill>
              </a:rPr>
              <a:t>ПРОФОРИЕНТАЦИОННЫЙ ПРОЕКТ</a:t>
            </a:r>
            <a:br>
              <a:rPr lang="ru-RU" sz="2600" b="1" dirty="0">
                <a:solidFill>
                  <a:srgbClr val="FF0000"/>
                </a:solidFill>
              </a:rPr>
            </a:br>
            <a:r>
              <a:rPr lang="ru-RU" sz="2600" b="1" dirty="0">
                <a:solidFill>
                  <a:srgbClr val="FF0000"/>
                </a:solidFill>
              </a:rPr>
              <a:t> с  УЧАСТИЕМ ПРЕДПРИЯТИЙ</a:t>
            </a:r>
          </a:p>
          <a:p>
            <a:pPr>
              <a:buClr>
                <a:srgbClr val="AB946B"/>
              </a:buClr>
            </a:pPr>
            <a:br>
              <a:rPr lang="ru-RU" sz="1700" b="1" dirty="0">
                <a:solidFill>
                  <a:srgbClr val="FF0000"/>
                </a:solidFill>
              </a:rPr>
            </a:br>
            <a:r>
              <a:rPr lang="ru-RU" sz="2600" b="1" dirty="0">
                <a:solidFill>
                  <a:prstClr val="black"/>
                </a:solidFill>
              </a:rPr>
              <a:t>Графические турниры «Черчение – международный язык техники» для детей и молодежи, интересующихся техникой и инженерными  специальностями</a:t>
            </a:r>
            <a:endParaRPr lang="ru-RU" sz="2600" b="1" dirty="0">
              <a:solidFill>
                <a:schemeClr val="tx1"/>
              </a:solidFill>
            </a:endParaRPr>
          </a:p>
          <a:p>
            <a:pPr lvl="0">
              <a:buClr>
                <a:srgbClr val="AB946B"/>
              </a:buClr>
            </a:pPr>
            <a:br>
              <a:rPr lang="ru-RU" sz="2400" dirty="0">
                <a:solidFill>
                  <a:prstClr val="black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>НОВАЯ ФОРМА ДОСУГОВЫХ, КУЛЬТУРНО-МАССОВЫХ  и ПРОСВЕТИТЕЛЬСКИХ МЕРОПРИЯТИЙ с ОБЯЗАТЕЛЬНЫМ ИСПОЛЬЗОВАНИЕМ 2</a:t>
            </a:r>
            <a:r>
              <a:rPr lang="en-US" sz="2000" b="1" dirty="0">
                <a:solidFill>
                  <a:srgbClr val="FF0000"/>
                </a:solidFill>
              </a:rPr>
              <a:t>D </a:t>
            </a:r>
            <a:r>
              <a:rPr lang="ru-RU" sz="2000" b="1" dirty="0">
                <a:solidFill>
                  <a:srgbClr val="FF0000"/>
                </a:solidFill>
              </a:rPr>
              <a:t>и 3</a:t>
            </a:r>
            <a:r>
              <a:rPr lang="en-US" sz="2000" b="1" dirty="0">
                <a:solidFill>
                  <a:srgbClr val="FF0000"/>
                </a:solidFill>
              </a:rPr>
              <a:t>D</a:t>
            </a:r>
            <a:r>
              <a:rPr lang="ru-RU" sz="2000" b="1" dirty="0">
                <a:solidFill>
                  <a:srgbClr val="FF0000"/>
                </a:solidFill>
              </a:rPr>
              <a:t>-ГРАФИКИ </a:t>
            </a:r>
          </a:p>
          <a:p>
            <a:pPr lvl="0">
              <a:buClr>
                <a:srgbClr val="AB946B"/>
              </a:buClr>
            </a:pP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405" y="1691727"/>
            <a:ext cx="3032119" cy="21406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47A33-9643-3376-F36B-01BF5CE20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557" y="3979415"/>
            <a:ext cx="3060967" cy="229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24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1" y="764088"/>
            <a:ext cx="3718455" cy="601249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3200" b="1" dirty="0"/>
              <a:t>Цель</a:t>
            </a:r>
            <a:r>
              <a:rPr lang="ru-RU" dirty="0"/>
              <a:t> </a:t>
            </a:r>
            <a:r>
              <a:rPr lang="ru-RU" sz="3200" b="1" dirty="0"/>
              <a:t>проекта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558" y="1424151"/>
            <a:ext cx="5788241" cy="4669759"/>
          </a:xfrm>
        </p:spPr>
        <p:txBody>
          <a:bodyPr>
            <a:normAutofit fontScale="70000" lnSpcReduction="20000"/>
          </a:bodyPr>
          <a:lstStyle/>
          <a:p>
            <a:endParaRPr lang="ru-RU" sz="800" b="1" dirty="0"/>
          </a:p>
          <a:p>
            <a:r>
              <a:rPr lang="ru-RU" sz="3200" b="1" dirty="0"/>
              <a:t>1).  </a:t>
            </a:r>
            <a:r>
              <a:rPr lang="ru-RU" sz="3200" b="1" u="sng" dirty="0"/>
              <a:t>ПРОФОРИЕНТАЦИОННЫЕ </a:t>
            </a:r>
            <a:r>
              <a:rPr lang="ru-RU" sz="3200" b="1" u="sng" dirty="0">
                <a:solidFill>
                  <a:srgbClr val="FF0000"/>
                </a:solidFill>
              </a:rPr>
              <a:t>ГРАФИЧЕСКИЕ ТУРНИРЫ  ЦГК</a:t>
            </a:r>
            <a:br>
              <a:rPr lang="ru-RU" sz="3200" b="1" u="sng" dirty="0"/>
            </a:br>
            <a:r>
              <a:rPr lang="ru-RU" sz="3200" dirty="0"/>
              <a:t> </a:t>
            </a:r>
            <a:r>
              <a:rPr lang="ru-RU" sz="2900" b="1" dirty="0"/>
              <a:t> </a:t>
            </a:r>
            <a:r>
              <a:rPr lang="ru-RU" sz="2200" b="1" u="sng" dirty="0"/>
              <a:t>«</a:t>
            </a:r>
            <a:r>
              <a:rPr lang="ru-RU" sz="2200" b="1" u="sng" dirty="0">
                <a:solidFill>
                  <a:srgbClr val="FF0000"/>
                </a:solidFill>
              </a:rPr>
              <a:t>ЧЕРЧЕНИЕ – МЕЖДУНАРОДНЫЙ ЯЗЫК ТЕХНИКИ</a:t>
            </a:r>
            <a:r>
              <a:rPr lang="ru-RU" sz="2200" b="1" u="sng" dirty="0"/>
              <a:t>» </a:t>
            </a:r>
            <a:r>
              <a:rPr lang="ru-RU" sz="2900" b="1" dirty="0">
                <a:solidFill>
                  <a:schemeClr val="tx1"/>
                </a:solidFill>
              </a:rPr>
              <a:t>национальный проект дополнительного образования детей и молодежи в России</a:t>
            </a:r>
          </a:p>
          <a:p>
            <a:r>
              <a:rPr lang="ru-RU" sz="3100" b="1" u="sng" dirty="0"/>
              <a:t>2). ГРАФИЧЕСКИЙ «ЛИКБЕЗ» </a:t>
            </a:r>
          </a:p>
          <a:p>
            <a:r>
              <a:rPr lang="ru-RU" sz="3100" b="1" u="sng" dirty="0">
                <a:solidFill>
                  <a:srgbClr val="FF0000"/>
                </a:solidFill>
              </a:rPr>
              <a:t>Геометрография </a:t>
            </a:r>
            <a:r>
              <a:rPr lang="ru-RU" sz="2800" b="1" u="sng" dirty="0">
                <a:solidFill>
                  <a:srgbClr val="FF0000"/>
                </a:solidFill>
              </a:rPr>
              <a:t>- </a:t>
            </a:r>
            <a:r>
              <a:rPr lang="ru-RU" sz="2800" b="1" dirty="0">
                <a:solidFill>
                  <a:srgbClr val="FF0000"/>
                </a:solidFill>
              </a:rPr>
              <a:t>азбука графического языка 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600" b="1" dirty="0">
                <a:solidFill>
                  <a:schemeClr val="tx1"/>
                </a:solidFill>
              </a:rPr>
              <a:t>в компьютерной,  инструментальной и ручной техниках (Базовые основы 2</a:t>
            </a:r>
            <a:r>
              <a:rPr lang="en-US" sz="2600" b="1" dirty="0">
                <a:solidFill>
                  <a:schemeClr val="tx1"/>
                </a:solidFill>
              </a:rPr>
              <a:t>D</a:t>
            </a:r>
            <a:r>
              <a:rPr lang="ru-RU" sz="2600" b="1" dirty="0">
                <a:solidFill>
                  <a:schemeClr val="tx1"/>
                </a:solidFill>
              </a:rPr>
              <a:t> и</a:t>
            </a:r>
            <a:r>
              <a:rPr lang="en-US" sz="2600" b="1" dirty="0">
                <a:solidFill>
                  <a:schemeClr val="tx1"/>
                </a:solidFill>
              </a:rPr>
              <a:t> 3D</a:t>
            </a:r>
            <a:r>
              <a:rPr lang="ru-RU" sz="3600" b="1" dirty="0">
                <a:solidFill>
                  <a:schemeClr val="tx1"/>
                </a:solidFill>
              </a:rPr>
              <a:t> </a:t>
            </a:r>
            <a:r>
              <a:rPr lang="ru-RU" sz="2600" b="1" dirty="0">
                <a:solidFill>
                  <a:schemeClr val="tx1"/>
                </a:solidFill>
              </a:rPr>
              <a:t>– графики</a:t>
            </a:r>
            <a:r>
              <a:rPr lang="ru-RU" sz="3600" b="1" dirty="0">
                <a:solidFill>
                  <a:schemeClr val="tx1"/>
                </a:solidFill>
              </a:rPr>
              <a:t>)</a:t>
            </a:r>
          </a:p>
          <a:p>
            <a:r>
              <a:rPr lang="ru-RU" sz="3200" b="1" dirty="0"/>
              <a:t>3). </a:t>
            </a:r>
            <a:r>
              <a:rPr lang="ru-RU" sz="3200" b="1" u="sng" dirty="0"/>
              <a:t>МУЗЕЙ ГРАФИЧЕСКОЙ КУЛЬТУРЫ</a:t>
            </a:r>
          </a:p>
          <a:p>
            <a:r>
              <a:rPr lang="ru-RU" sz="2900" b="1" dirty="0">
                <a:solidFill>
                  <a:srgbClr val="FF0000"/>
                </a:solidFill>
              </a:rPr>
              <a:t>«Профессионально-ориентированная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ИНЖЕНЕРНАЯ ГРАФИКА»</a:t>
            </a:r>
          </a:p>
          <a:p>
            <a:pPr algn="l"/>
            <a:r>
              <a:rPr lang="ru-RU" sz="2600" b="1" dirty="0"/>
              <a:t> </a:t>
            </a:r>
          </a:p>
          <a:p>
            <a:endParaRPr lang="ru-RU" sz="3200" b="1" dirty="0"/>
          </a:p>
        </p:txBody>
      </p:sp>
      <p:sp>
        <p:nvSpPr>
          <p:cNvPr id="6" name="AutoShape 2" descr="C:\Users\%D0%B0%D1%81%D1%83%D1%81\Desktop\%D0%90%D0%BD%D0%B8%D1%81%D0%B8%D0%BC%D0%BE%D0%B2%D0%B0_%D0%BF%D1%80%D0%BE%D0%B5%D0%BA%D1%82\10-%D0%B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66953" y="764089"/>
            <a:ext cx="10279116" cy="6600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Проект ЦГК «Юный инженер» 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D6401E02-BB0F-419B-B5CA-62D4E1D1B9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7223" y="1879600"/>
            <a:ext cx="4445071" cy="355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86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1296141" y="559294"/>
            <a:ext cx="9058594" cy="1811190"/>
          </a:xfrm>
        </p:spPr>
        <p:txBody>
          <a:bodyPr>
            <a:normAutofit fontScale="90000"/>
          </a:bodyPr>
          <a:lstStyle/>
          <a:p>
            <a:br>
              <a:rPr lang="ru-RU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ГРАФИЧЕСКИЕ ТУРНИРЫ </a:t>
            </a:r>
            <a:br>
              <a:rPr lang="ru-RU" altLang="ru-RU" sz="4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«Черчение – международный язык техники»</a:t>
            </a:r>
            <a:br>
              <a:rPr lang="ru-RU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3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4418" y="2530136"/>
            <a:ext cx="10729383" cy="559293"/>
          </a:xfrm>
        </p:spPr>
        <p:txBody>
          <a:bodyPr rtlCol="0">
            <a:noAutofit/>
          </a:bodyPr>
          <a:lstStyle/>
          <a:p>
            <a:pPr marL="0" indent="0" algn="ctr">
              <a:spcAft>
                <a:spcPts val="0"/>
              </a:spcAft>
              <a:buNone/>
              <a:defRPr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Международные, всероссийские и региональные детско-юношеские соревнования – фестивали инженерно-графической культуры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проводятся по авторской методике Г.А. Анисимовой с 2010 года)  </a:t>
            </a:r>
            <a:b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717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5" y="3944524"/>
            <a:ext cx="1441449" cy="144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38" y="3236382"/>
            <a:ext cx="3443816" cy="258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115" y="3249082"/>
            <a:ext cx="3852333" cy="256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962" y="3681826"/>
            <a:ext cx="1744976" cy="170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676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AC33F0-9BBC-8C00-1EE9-304CFC724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982132"/>
            <a:ext cx="11094720" cy="1303867"/>
          </a:xfrm>
        </p:spPr>
        <p:txBody>
          <a:bodyPr>
            <a:normAutofit fontScale="90000"/>
          </a:bodyPr>
          <a:lstStyle/>
          <a:p>
            <a:r>
              <a:rPr lang="ru-RU" sz="4700" b="1" dirty="0"/>
              <a:t>Значение Графических турниров ЦГК</a:t>
            </a:r>
            <a:br>
              <a:rPr lang="ru-RU" sz="1800" b="1" dirty="0"/>
            </a:br>
            <a:r>
              <a:rPr lang="ru-RU" sz="2900" b="1" dirty="0"/>
              <a:t>в  системе графического образования будущих инженеров </a:t>
            </a:r>
            <a:br>
              <a:rPr lang="ru-RU" sz="2900" b="1" dirty="0"/>
            </a:br>
            <a:r>
              <a:rPr lang="ru-RU" sz="2900" b="1" dirty="0"/>
              <a:t>(школа-профессиональные училища-вузы)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8CD7D0-21E1-EC4F-6AD3-BAC02528A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2"/>
            <a:ext cx="9992359" cy="331893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3200" b="1" dirty="0">
                <a:solidFill>
                  <a:schemeClr val="tx1"/>
                </a:solidFill>
              </a:rPr>
              <a:t>Графические турниры, как культурно-массовые, досуговые и</a:t>
            </a:r>
            <a:r>
              <a:rPr lang="ru-RU" sz="3200" b="1" dirty="0"/>
              <a:t> просветительские мероприятия для молодежи – это общедоступный и малозатратный, </a:t>
            </a:r>
            <a:r>
              <a:rPr lang="ru-RU" sz="3200" b="1" dirty="0">
                <a:solidFill>
                  <a:srgbClr val="FF0000"/>
                </a:solidFill>
              </a:rPr>
              <a:t>начальный, стартовый  уровень  изучения современной 2D и 3D-графики для инженерно-технической профориентации, стимул к самообразованию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313857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1442</TotalTime>
  <Words>745</Words>
  <Application>Microsoft Office PowerPoint</Application>
  <PresentationFormat>Широкоэкранный</PresentationFormat>
  <Paragraphs>56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Garamond</vt:lpstr>
      <vt:lpstr>Times New Roman</vt:lpstr>
      <vt:lpstr>Тема Office</vt:lpstr>
      <vt:lpstr>Натуральные материалы</vt:lpstr>
      <vt:lpstr>Центр графической культуры  Союза  молодых инженеров России  </vt:lpstr>
      <vt:lpstr>ПОРУЧЕНИЕ  ПРЕЗИДЕНТА по итогам заседания Президиума Государственного Совета РФ 4 апреля 2023 года   (Пр-1118ГС, п.2д) </vt:lpstr>
      <vt:lpstr>ПОРУЧЕНИЕ  ПРЕЗИДЕНТА по итогам заседания Совета по реализации государственной политики в сфере защиты семьи и детей,  18 апреля 2023 года   (Пр-1470, п.1 б) </vt:lpstr>
      <vt:lpstr>Презентация PowerPoint</vt:lpstr>
      <vt:lpstr> Поручения по итогам стратегической сессии, посвящённой развитию искусственного интеллекта 22 ноября 2023  </vt:lpstr>
      <vt:lpstr> Проект  «ГРАФИЧЕСКИЕ ТУРНИРЫ» </vt:lpstr>
      <vt:lpstr>Цель проекта</vt:lpstr>
      <vt:lpstr>  ГРАФИЧЕСКИЕ ТУРНИРЫ  «Черчение – международный язык техники» </vt:lpstr>
      <vt:lpstr>Значение Графических турниров ЦГК в  системе графического образования будущих инженеров  (школа-профессиональные училища-вузы) </vt:lpstr>
      <vt:lpstr>Презентация PowerPoint</vt:lpstr>
      <vt:lpstr>Презентация PowerPoint</vt:lpstr>
      <vt:lpstr>Ожидаемые результаты для предприятий и  учащихся</vt:lpstr>
      <vt:lpstr>Презентация PowerPoint</vt:lpstr>
      <vt:lpstr>        Группа реализации проекта ОЦДС   «Молодежные графические турниры БРИКС»     </vt:lpstr>
      <vt:lpstr>Доказательное признание  авторских прав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графической культуры  Союза  молодых инженеров России</dc:title>
  <dc:creator>Галина Анисимова</dc:creator>
  <cp:lastModifiedBy>Галина Анисимова</cp:lastModifiedBy>
  <cp:revision>22</cp:revision>
  <dcterms:created xsi:type="dcterms:W3CDTF">2023-10-10T19:54:33Z</dcterms:created>
  <dcterms:modified xsi:type="dcterms:W3CDTF">2023-11-23T04:42:10Z</dcterms:modified>
</cp:coreProperties>
</file>