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3"/>
  </p:notesMasterIdLst>
  <p:sldIdLst>
    <p:sldId id="256" r:id="rId2"/>
    <p:sldId id="276" r:id="rId3"/>
    <p:sldId id="257" r:id="rId4"/>
    <p:sldId id="259" r:id="rId5"/>
    <p:sldId id="311" r:id="rId6"/>
    <p:sldId id="258" r:id="rId7"/>
    <p:sldId id="312" r:id="rId8"/>
    <p:sldId id="313" r:id="rId9"/>
    <p:sldId id="314" r:id="rId10"/>
    <p:sldId id="264" r:id="rId11"/>
    <p:sldId id="263" r:id="rId12"/>
  </p:sldIdLst>
  <p:sldSz cx="9144000" cy="5143500" type="screen16x9"/>
  <p:notesSz cx="6858000" cy="9144000"/>
  <p:embeddedFontLst>
    <p:embeddedFont>
      <p:font typeface="Roboto Mono" panose="020B0604020202020204" charset="0"/>
      <p:regular r:id="rId14"/>
      <p:bold r:id="rId15"/>
      <p:italic r:id="rId16"/>
      <p:boldItalic r:id="rId17"/>
    </p:embeddedFont>
    <p:embeddedFont>
      <p:font typeface="Bebas Neue" panose="020B0604020202020204" charset="0"/>
      <p:regular r:id="rId18"/>
    </p:embeddedFont>
    <p:embeddedFont>
      <p:font typeface="Rufina" panose="020B0604020202020204" charset="0"/>
      <p:regular r:id="rId19"/>
      <p:bold r:id="rId20"/>
    </p:embeddedFont>
    <p:embeddedFont>
      <p:font typeface="Anaheim" panose="020B0604020202020204" charset="0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6317"/>
    <a:srgbClr val="F3D6A7"/>
    <a:srgbClr val="C886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A84C8D9-5E0C-4C9C-8F08-3D8180047D96}">
  <a:tblStyle styleId="{EA84C8D9-5E0C-4C9C-8F08-3D8180047D9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" name="Google Shape;555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6905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340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4184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043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131062"/>
            <a:ext cx="4099500" cy="24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776342"/>
            <a:ext cx="40995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>
            <a:spLocks noGrp="1"/>
          </p:cNvSpPr>
          <p:nvPr>
            <p:ph type="pic" idx="2"/>
          </p:nvPr>
        </p:nvSpPr>
        <p:spPr>
          <a:xfrm>
            <a:off x="5013000" y="0"/>
            <a:ext cx="4131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subTitle" idx="3"/>
          </p:nvPr>
        </p:nvSpPr>
        <p:spPr>
          <a:xfrm>
            <a:off x="3311525" y="85950"/>
            <a:ext cx="1329300" cy="3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Rufina"/>
                <a:ea typeface="Rufina"/>
                <a:cs typeface="Rufina"/>
                <a:sym typeface="Rufi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-11525" y="-10550"/>
            <a:ext cx="4555025" cy="978900"/>
            <a:chOff x="-11525" y="-10550"/>
            <a:chExt cx="4555025" cy="978900"/>
          </a:xfrm>
        </p:grpSpPr>
        <p:cxnSp>
          <p:nvCxnSpPr>
            <p:cNvPr id="14" name="Google Shape;14;p2"/>
            <p:cNvCxnSpPr/>
            <p:nvPr/>
          </p:nvCxnSpPr>
          <p:spPr>
            <a:xfrm flipH="1">
              <a:off x="-11525" y="-10550"/>
              <a:ext cx="979800" cy="9789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412500" y="544275"/>
              <a:ext cx="41310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9" name="Google Shape;249;p32"/>
          <p:cNvCxnSpPr/>
          <p:nvPr/>
        </p:nvCxnSpPr>
        <p:spPr>
          <a:xfrm>
            <a:off x="8164200" y="-10550"/>
            <a:ext cx="979800" cy="9789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32"/>
          <p:cNvCxnSpPr/>
          <p:nvPr/>
        </p:nvCxnSpPr>
        <p:spPr>
          <a:xfrm>
            <a:off x="0" y="4164600"/>
            <a:ext cx="979800" cy="9789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32"/>
          <p:cNvCxnSpPr/>
          <p:nvPr/>
        </p:nvCxnSpPr>
        <p:spPr>
          <a:xfrm rot="10800000">
            <a:off x="430650" y="4604000"/>
            <a:ext cx="7899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2" name="Google Shape;252;p32"/>
          <p:cNvSpPr txBox="1"/>
          <p:nvPr/>
        </p:nvSpPr>
        <p:spPr>
          <a:xfrm>
            <a:off x="-234200" y="4447700"/>
            <a:ext cx="9066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chemeClr val="dk2"/>
                </a:solidFill>
                <a:latin typeface="Rufina"/>
                <a:ea typeface="Rufina"/>
                <a:cs typeface="Rufina"/>
                <a:sym typeface="Rufina"/>
              </a:rPr>
              <a:t>“</a:t>
            </a:r>
            <a:endParaRPr sz="12000" b="1">
              <a:solidFill>
                <a:schemeClr val="dk2"/>
              </a:solidFill>
              <a:latin typeface="Rufina"/>
              <a:ea typeface="Rufina"/>
              <a:cs typeface="Rufina"/>
              <a:sym typeface="Rufin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720000" y="2185684"/>
            <a:ext cx="2974500" cy="128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986450"/>
            <a:ext cx="2974500" cy="87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720000" y="3494388"/>
            <a:ext cx="3116100" cy="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>
            <a:spLocks noGrp="1"/>
          </p:cNvSpPr>
          <p:nvPr>
            <p:ph type="pic" idx="3"/>
          </p:nvPr>
        </p:nvSpPr>
        <p:spPr>
          <a:xfrm>
            <a:off x="4572000" y="0"/>
            <a:ext cx="46104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1" name="Google Shape;21;p3"/>
          <p:cNvSpPr txBox="1">
            <a:spLocks noGrp="1"/>
          </p:cNvSpPr>
          <p:nvPr>
            <p:ph type="subTitle" idx="4"/>
          </p:nvPr>
        </p:nvSpPr>
        <p:spPr>
          <a:xfrm>
            <a:off x="2426825" y="85950"/>
            <a:ext cx="1329300" cy="3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Rufina"/>
                <a:ea typeface="Rufina"/>
                <a:cs typeface="Rufina"/>
                <a:sym typeface="Rufi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cxnSp>
        <p:nvCxnSpPr>
          <p:cNvPr id="22" name="Google Shape;22;p3"/>
          <p:cNvCxnSpPr/>
          <p:nvPr/>
        </p:nvCxnSpPr>
        <p:spPr>
          <a:xfrm>
            <a:off x="828050" y="544275"/>
            <a:ext cx="2928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0" y="4164600"/>
            <a:ext cx="979800" cy="9789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720000" y="5956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41" name="Google Shape;41;p6"/>
          <p:cNvCxnSpPr/>
          <p:nvPr/>
        </p:nvCxnSpPr>
        <p:spPr>
          <a:xfrm flipH="1">
            <a:off x="0" y="-10550"/>
            <a:ext cx="979800" cy="9789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6"/>
          <p:cNvCxnSpPr/>
          <p:nvPr/>
        </p:nvCxnSpPr>
        <p:spPr>
          <a:xfrm>
            <a:off x="424125" y="544275"/>
            <a:ext cx="7905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 txBox="1">
            <a:spLocks noGrp="1"/>
          </p:cNvSpPr>
          <p:nvPr>
            <p:ph type="title"/>
          </p:nvPr>
        </p:nvSpPr>
        <p:spPr>
          <a:xfrm>
            <a:off x="720000" y="5956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"/>
          </p:nvPr>
        </p:nvSpPr>
        <p:spPr>
          <a:xfrm>
            <a:off x="720000" y="2785641"/>
            <a:ext cx="2305500" cy="7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88668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3"/>
          </p:nvPr>
        </p:nvSpPr>
        <p:spPr>
          <a:xfrm>
            <a:off x="720000" y="2550275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dk1"/>
                </a:solidFill>
                <a:latin typeface="Rufina"/>
                <a:ea typeface="Rufina"/>
                <a:cs typeface="Rufina"/>
                <a:sym typeface="Ruf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4"/>
          </p:nvPr>
        </p:nvSpPr>
        <p:spPr>
          <a:xfrm>
            <a:off x="3419250" y="2785641"/>
            <a:ext cx="2305500" cy="7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5" hasCustomPrompt="1"/>
          </p:nvPr>
        </p:nvSpPr>
        <p:spPr>
          <a:xfrm>
            <a:off x="3419252" y="188668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6"/>
          </p:nvPr>
        </p:nvSpPr>
        <p:spPr>
          <a:xfrm>
            <a:off x="3419250" y="2550275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dk1"/>
                </a:solidFill>
                <a:latin typeface="Rufina"/>
                <a:ea typeface="Rufina"/>
                <a:cs typeface="Rufina"/>
                <a:sym typeface="Ruf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7"/>
          </p:nvPr>
        </p:nvSpPr>
        <p:spPr>
          <a:xfrm>
            <a:off x="6118500" y="2785641"/>
            <a:ext cx="2305500" cy="7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8" hasCustomPrompt="1"/>
          </p:nvPr>
        </p:nvSpPr>
        <p:spPr>
          <a:xfrm>
            <a:off x="6118500" y="188668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9"/>
          </p:nvPr>
        </p:nvSpPr>
        <p:spPr>
          <a:xfrm>
            <a:off x="6118500" y="2550275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dk1"/>
                </a:solidFill>
                <a:latin typeface="Rufina"/>
                <a:ea typeface="Rufina"/>
                <a:cs typeface="Rufina"/>
                <a:sym typeface="Ruf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cxnSp>
        <p:nvCxnSpPr>
          <p:cNvPr id="86" name="Google Shape;86;p13"/>
          <p:cNvCxnSpPr/>
          <p:nvPr/>
        </p:nvCxnSpPr>
        <p:spPr>
          <a:xfrm>
            <a:off x="8164200" y="-10550"/>
            <a:ext cx="979800" cy="9789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13"/>
          <p:cNvCxnSpPr/>
          <p:nvPr/>
        </p:nvCxnSpPr>
        <p:spPr>
          <a:xfrm>
            <a:off x="0" y="4164600"/>
            <a:ext cx="979800" cy="9789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13"/>
          <p:cNvCxnSpPr/>
          <p:nvPr/>
        </p:nvCxnSpPr>
        <p:spPr>
          <a:xfrm rot="10800000">
            <a:off x="430350" y="4604000"/>
            <a:ext cx="7902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"/>
          <p:cNvSpPr txBox="1">
            <a:spLocks noGrp="1"/>
          </p:cNvSpPr>
          <p:nvPr>
            <p:ph type="title"/>
          </p:nvPr>
        </p:nvSpPr>
        <p:spPr>
          <a:xfrm>
            <a:off x="720000" y="5956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subTitle" idx="1"/>
          </p:nvPr>
        </p:nvSpPr>
        <p:spPr>
          <a:xfrm>
            <a:off x="720000" y="1806750"/>
            <a:ext cx="3556500" cy="8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subTitle" idx="2"/>
          </p:nvPr>
        </p:nvSpPr>
        <p:spPr>
          <a:xfrm>
            <a:off x="720000" y="1559925"/>
            <a:ext cx="3556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dk1"/>
                </a:solidFill>
                <a:latin typeface="Rufina"/>
                <a:ea typeface="Rufina"/>
                <a:cs typeface="Rufina"/>
                <a:sym typeface="Ruf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subTitle" idx="3"/>
          </p:nvPr>
        </p:nvSpPr>
        <p:spPr>
          <a:xfrm>
            <a:off x="4772925" y="1806750"/>
            <a:ext cx="3556500" cy="8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subTitle" idx="4"/>
          </p:nvPr>
        </p:nvSpPr>
        <p:spPr>
          <a:xfrm>
            <a:off x="4772925" y="1559925"/>
            <a:ext cx="3556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dk1"/>
                </a:solidFill>
                <a:latin typeface="Rufina"/>
                <a:ea typeface="Rufina"/>
                <a:cs typeface="Rufina"/>
                <a:sym typeface="Ruf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6" name="Google Shape;136;p21"/>
          <p:cNvSpPr>
            <a:spLocks noGrp="1"/>
          </p:cNvSpPr>
          <p:nvPr>
            <p:ph type="pic" idx="5"/>
          </p:nvPr>
        </p:nvSpPr>
        <p:spPr>
          <a:xfrm>
            <a:off x="-27300" y="2985000"/>
            <a:ext cx="9198600" cy="21585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37" name="Google Shape;137;p21"/>
          <p:cNvCxnSpPr/>
          <p:nvPr/>
        </p:nvCxnSpPr>
        <p:spPr>
          <a:xfrm flipH="1">
            <a:off x="-40438" y="-10550"/>
            <a:ext cx="1025700" cy="10254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" name="Google Shape;138;p21"/>
          <p:cNvCxnSpPr/>
          <p:nvPr/>
        </p:nvCxnSpPr>
        <p:spPr>
          <a:xfrm rot="10800000">
            <a:off x="435912" y="539500"/>
            <a:ext cx="78855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720000" y="5956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subTitle" idx="1"/>
          </p:nvPr>
        </p:nvSpPr>
        <p:spPr>
          <a:xfrm>
            <a:off x="1390842" y="1670581"/>
            <a:ext cx="51330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2"/>
          </p:nvPr>
        </p:nvSpPr>
        <p:spPr>
          <a:xfrm>
            <a:off x="1390842" y="1423756"/>
            <a:ext cx="51330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dk1"/>
                </a:solidFill>
                <a:latin typeface="Rufina"/>
                <a:ea typeface="Rufina"/>
                <a:cs typeface="Rufina"/>
                <a:sym typeface="Ruf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subTitle" idx="3"/>
          </p:nvPr>
        </p:nvSpPr>
        <p:spPr>
          <a:xfrm>
            <a:off x="1384067" y="2721756"/>
            <a:ext cx="51330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4"/>
          </p:nvPr>
        </p:nvSpPr>
        <p:spPr>
          <a:xfrm>
            <a:off x="1384067" y="2474931"/>
            <a:ext cx="51330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dk1"/>
                </a:solidFill>
                <a:latin typeface="Rufina"/>
                <a:ea typeface="Rufina"/>
                <a:cs typeface="Rufina"/>
                <a:sym typeface="Ruf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ubTitle" idx="5"/>
          </p:nvPr>
        </p:nvSpPr>
        <p:spPr>
          <a:xfrm>
            <a:off x="1390842" y="3772931"/>
            <a:ext cx="5133000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6"/>
          </p:nvPr>
        </p:nvSpPr>
        <p:spPr>
          <a:xfrm>
            <a:off x="1390842" y="3526106"/>
            <a:ext cx="51330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 b="1">
                <a:solidFill>
                  <a:schemeClr val="dk1"/>
                </a:solidFill>
                <a:latin typeface="Rufina"/>
                <a:ea typeface="Rufina"/>
                <a:cs typeface="Rufina"/>
                <a:sym typeface="Ruf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cxnSp>
        <p:nvCxnSpPr>
          <p:cNvPr id="154" name="Google Shape;154;p23"/>
          <p:cNvCxnSpPr/>
          <p:nvPr/>
        </p:nvCxnSpPr>
        <p:spPr>
          <a:xfrm>
            <a:off x="8164200" y="-10550"/>
            <a:ext cx="979800" cy="9789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5" name="Google Shape;155;p23"/>
          <p:cNvCxnSpPr/>
          <p:nvPr/>
        </p:nvCxnSpPr>
        <p:spPr>
          <a:xfrm>
            <a:off x="0" y="4164600"/>
            <a:ext cx="979800" cy="9789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6" name="Google Shape;156;p23"/>
          <p:cNvCxnSpPr/>
          <p:nvPr/>
        </p:nvCxnSpPr>
        <p:spPr>
          <a:xfrm rot="10800000">
            <a:off x="430650" y="4604000"/>
            <a:ext cx="7899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/>
          <p:cNvSpPr txBox="1">
            <a:spLocks noGrp="1"/>
          </p:cNvSpPr>
          <p:nvPr>
            <p:ph type="title" hasCustomPrompt="1"/>
          </p:nvPr>
        </p:nvSpPr>
        <p:spPr>
          <a:xfrm>
            <a:off x="720000" y="1561858"/>
            <a:ext cx="1066800" cy="49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7" name="Google Shape;227;p29"/>
          <p:cNvSpPr txBox="1">
            <a:spLocks noGrp="1"/>
          </p:cNvSpPr>
          <p:nvPr>
            <p:ph type="title" idx="2"/>
          </p:nvPr>
        </p:nvSpPr>
        <p:spPr>
          <a:xfrm>
            <a:off x="720000" y="5956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9"/>
          <p:cNvSpPr txBox="1">
            <a:spLocks noGrp="1"/>
          </p:cNvSpPr>
          <p:nvPr>
            <p:ph type="subTitle" idx="1"/>
          </p:nvPr>
        </p:nvSpPr>
        <p:spPr>
          <a:xfrm>
            <a:off x="1677250" y="1749725"/>
            <a:ext cx="5085000" cy="3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9"/>
          <p:cNvSpPr txBox="1">
            <a:spLocks noGrp="1"/>
          </p:cNvSpPr>
          <p:nvPr>
            <p:ph type="title" idx="3" hasCustomPrompt="1"/>
          </p:nvPr>
        </p:nvSpPr>
        <p:spPr>
          <a:xfrm>
            <a:off x="720000" y="2400983"/>
            <a:ext cx="1066800" cy="49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29"/>
          <p:cNvSpPr txBox="1">
            <a:spLocks noGrp="1"/>
          </p:cNvSpPr>
          <p:nvPr>
            <p:ph type="subTitle" idx="4"/>
          </p:nvPr>
        </p:nvSpPr>
        <p:spPr>
          <a:xfrm>
            <a:off x="1677250" y="2588850"/>
            <a:ext cx="5085000" cy="3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29"/>
          <p:cNvSpPr txBox="1">
            <a:spLocks noGrp="1"/>
          </p:cNvSpPr>
          <p:nvPr>
            <p:ph type="title" idx="5" hasCustomPrompt="1"/>
          </p:nvPr>
        </p:nvSpPr>
        <p:spPr>
          <a:xfrm>
            <a:off x="720000" y="3240108"/>
            <a:ext cx="1066800" cy="49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29"/>
          <p:cNvSpPr txBox="1">
            <a:spLocks noGrp="1"/>
          </p:cNvSpPr>
          <p:nvPr>
            <p:ph type="subTitle" idx="6"/>
          </p:nvPr>
        </p:nvSpPr>
        <p:spPr>
          <a:xfrm>
            <a:off x="1677250" y="3427975"/>
            <a:ext cx="5085000" cy="3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9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4079233"/>
            <a:ext cx="1066800" cy="49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29"/>
          <p:cNvSpPr txBox="1">
            <a:spLocks noGrp="1"/>
          </p:cNvSpPr>
          <p:nvPr>
            <p:ph type="subTitle" idx="8"/>
          </p:nvPr>
        </p:nvSpPr>
        <p:spPr>
          <a:xfrm>
            <a:off x="1677250" y="4267100"/>
            <a:ext cx="5085000" cy="3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cxnSp>
        <p:nvCxnSpPr>
          <p:cNvPr id="235" name="Google Shape;235;p29"/>
          <p:cNvCxnSpPr/>
          <p:nvPr/>
        </p:nvCxnSpPr>
        <p:spPr>
          <a:xfrm flipH="1">
            <a:off x="-40438" y="-10550"/>
            <a:ext cx="1025700" cy="10254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6" name="Google Shape;236;p29"/>
          <p:cNvCxnSpPr/>
          <p:nvPr/>
        </p:nvCxnSpPr>
        <p:spPr>
          <a:xfrm rot="10800000">
            <a:off x="435912" y="539500"/>
            <a:ext cx="78855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7" name="Google Shape;237;p29"/>
          <p:cNvCxnSpPr/>
          <p:nvPr/>
        </p:nvCxnSpPr>
        <p:spPr>
          <a:xfrm flipH="1">
            <a:off x="8164200" y="4164600"/>
            <a:ext cx="979800" cy="9789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4" name="Google Shape;244;p31"/>
          <p:cNvCxnSpPr/>
          <p:nvPr/>
        </p:nvCxnSpPr>
        <p:spPr>
          <a:xfrm>
            <a:off x="828050" y="4604000"/>
            <a:ext cx="78855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5" name="Google Shape;245;p31"/>
          <p:cNvCxnSpPr/>
          <p:nvPr/>
        </p:nvCxnSpPr>
        <p:spPr>
          <a:xfrm flipH="1">
            <a:off x="8164200" y="4164600"/>
            <a:ext cx="979800" cy="9789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6" name="Google Shape;246;p31"/>
          <p:cNvCxnSpPr/>
          <p:nvPr/>
        </p:nvCxnSpPr>
        <p:spPr>
          <a:xfrm flipH="1">
            <a:off x="0" y="-10550"/>
            <a:ext cx="979800" cy="9789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7" name="Google Shape;247;p31"/>
          <p:cNvSpPr txBox="1"/>
          <p:nvPr/>
        </p:nvSpPr>
        <p:spPr>
          <a:xfrm>
            <a:off x="-234200" y="-246775"/>
            <a:ext cx="9066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chemeClr val="dk2"/>
                </a:solidFill>
                <a:latin typeface="Rufina"/>
                <a:ea typeface="Rufina"/>
                <a:cs typeface="Rufina"/>
                <a:sym typeface="Rufina"/>
              </a:rPr>
              <a:t>“</a:t>
            </a:r>
            <a:endParaRPr sz="12000" b="1">
              <a:solidFill>
                <a:schemeClr val="dk2"/>
              </a:solidFill>
              <a:latin typeface="Rufina"/>
              <a:ea typeface="Rufina"/>
              <a:cs typeface="Rufina"/>
              <a:sym typeface="Rufin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fina"/>
              <a:buNone/>
              <a:defRPr sz="3500" b="1">
                <a:solidFill>
                  <a:schemeClr val="dk1"/>
                </a:solidFill>
                <a:latin typeface="Rufina"/>
                <a:ea typeface="Rufina"/>
                <a:cs typeface="Rufina"/>
                <a:sym typeface="Rufi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Mono"/>
              <a:buChar char="●"/>
              <a:defRPr sz="16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Mono"/>
              <a:buChar char="○"/>
              <a:defRPr sz="16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Mono"/>
              <a:buChar char="■"/>
              <a:defRPr sz="16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Mono"/>
              <a:buChar char="●"/>
              <a:defRPr sz="16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Mono"/>
              <a:buChar char="○"/>
              <a:defRPr sz="16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Mono"/>
              <a:buChar char="■"/>
              <a:defRPr sz="16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Mono"/>
              <a:buChar char="●"/>
              <a:defRPr sz="16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Mono"/>
              <a:buChar char="○"/>
              <a:defRPr sz="16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Mono"/>
              <a:buChar char="■"/>
              <a:defRPr sz="16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59" r:id="rId5"/>
    <p:sldLayoutId id="2147483667" r:id="rId6"/>
    <p:sldLayoutId id="2147483669" r:id="rId7"/>
    <p:sldLayoutId id="2147483675" r:id="rId8"/>
    <p:sldLayoutId id="2147483677" r:id="rId9"/>
    <p:sldLayoutId id="214748367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22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12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11" Type="http://schemas.openxmlformats.org/officeDocument/2006/relationships/image" Target="../media/image20.jpg"/><Relationship Id="rId5" Type="http://schemas.openxmlformats.org/officeDocument/2006/relationships/image" Target="../media/image14.jpg"/><Relationship Id="rId10" Type="http://schemas.openxmlformats.org/officeDocument/2006/relationships/image" Target="../media/image19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10" Type="http://schemas.openxmlformats.org/officeDocument/2006/relationships/image" Target="../media/image30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5" Type="http://schemas.openxmlformats.org/officeDocument/2006/relationships/image" Target="../media/image39.jpg"/><Relationship Id="rId10" Type="http://schemas.openxmlformats.org/officeDocument/2006/relationships/image" Target="../media/image44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6"/>
          <p:cNvSpPr txBox="1">
            <a:spLocks noGrp="1"/>
          </p:cNvSpPr>
          <p:nvPr>
            <p:ph type="ctrTitle"/>
          </p:nvPr>
        </p:nvSpPr>
        <p:spPr>
          <a:xfrm>
            <a:off x="672400" y="1131062"/>
            <a:ext cx="4456191" cy="24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Формирование художественных навыков ученика младшего школьного возраста в процессе иллюстрирования современной детской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литературы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4" name="Google Shape;264;p36"/>
          <p:cNvSpPr txBox="1">
            <a:spLocks noGrp="1"/>
          </p:cNvSpPr>
          <p:nvPr>
            <p:ph type="subTitle" idx="1"/>
          </p:nvPr>
        </p:nvSpPr>
        <p:spPr>
          <a:xfrm>
            <a:off x="713225" y="3776342"/>
            <a:ext cx="4099500" cy="71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latin typeface="+mn-lt"/>
              </a:rPr>
              <a:t>Педагог-библиотекарь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latin typeface="+mn-lt"/>
              </a:rPr>
              <a:t>Бажанова Ольга Михайловна</a:t>
            </a:r>
            <a:endParaRPr sz="1600" dirty="0">
              <a:latin typeface="+mn-lt"/>
            </a:endParaRPr>
          </a:p>
        </p:txBody>
      </p:sp>
      <p:cxnSp>
        <p:nvCxnSpPr>
          <p:cNvPr id="265" name="Google Shape;265;p36"/>
          <p:cNvCxnSpPr/>
          <p:nvPr/>
        </p:nvCxnSpPr>
        <p:spPr>
          <a:xfrm>
            <a:off x="802100" y="3730087"/>
            <a:ext cx="3738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66" name="Google Shape;266;p3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 amt="88000"/>
          </a:blip>
          <a:srcRect l="23227" r="23227"/>
          <a:stretch/>
        </p:blipFill>
        <p:spPr>
          <a:xfrm>
            <a:off x="5013000" y="0"/>
            <a:ext cx="4131000" cy="5143500"/>
          </a:xfrm>
          <a:prstGeom prst="rect">
            <a:avLst/>
          </a:prstGeom>
        </p:spPr>
      </p:pic>
      <p:sp>
        <p:nvSpPr>
          <p:cNvPr id="267" name="Google Shape;267;p36"/>
          <p:cNvSpPr txBox="1">
            <a:spLocks noGrp="1"/>
          </p:cNvSpPr>
          <p:nvPr>
            <p:ph type="ctrTitle"/>
          </p:nvPr>
        </p:nvSpPr>
        <p:spPr>
          <a:xfrm>
            <a:off x="-234200" y="-246775"/>
            <a:ext cx="906600" cy="8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chemeClr val="dk2"/>
                </a:solidFill>
              </a:rPr>
              <a:t>“</a:t>
            </a:r>
            <a:endParaRPr sz="12000">
              <a:solidFill>
                <a:schemeClr val="dk2"/>
              </a:solidFill>
            </a:endParaRPr>
          </a:p>
        </p:txBody>
      </p:sp>
      <p:sp>
        <p:nvSpPr>
          <p:cNvPr id="268" name="Google Shape;268;p36"/>
          <p:cNvSpPr txBox="1">
            <a:spLocks noGrp="1"/>
          </p:cNvSpPr>
          <p:nvPr>
            <p:ph type="subTitle" idx="3"/>
          </p:nvPr>
        </p:nvSpPr>
        <p:spPr>
          <a:xfrm>
            <a:off x="3311525" y="85950"/>
            <a:ext cx="1329300" cy="3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+mn-lt"/>
              </a:rPr>
              <a:t>2023</a:t>
            </a:r>
            <a:endParaRPr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4"/>
          <p:cNvSpPr txBox="1">
            <a:spLocks noGrp="1"/>
          </p:cNvSpPr>
          <p:nvPr>
            <p:ph type="title"/>
          </p:nvPr>
        </p:nvSpPr>
        <p:spPr>
          <a:xfrm>
            <a:off x="720000" y="383642"/>
            <a:ext cx="7704000" cy="10401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800" dirty="0" smtClean="0">
                <a:solidFill>
                  <a:srgbClr val="B66317"/>
                </a:solidFill>
                <a:latin typeface="+mn-lt"/>
              </a:rPr>
              <a:t>Навыки приобретенные по результатам проведённого цикла мероприятий </a:t>
            </a:r>
            <a:r>
              <a:rPr lang="ru-RU" sz="1800" dirty="0">
                <a:solidFill>
                  <a:srgbClr val="B66317"/>
                </a:solidFill>
                <a:latin typeface="+mn-lt"/>
              </a:rPr>
              <a:t>по знакомству учащихся третьих классов с современной детской литературой и искусством </a:t>
            </a:r>
            <a:r>
              <a:rPr lang="ru-RU" sz="1800" dirty="0" smtClean="0">
                <a:solidFill>
                  <a:srgbClr val="B66317"/>
                </a:solidFill>
                <a:latin typeface="+mn-lt"/>
              </a:rPr>
              <a:t>иллюстрации:</a:t>
            </a:r>
            <a:endParaRPr sz="1800" dirty="0">
              <a:solidFill>
                <a:srgbClr val="B66317"/>
              </a:solidFill>
              <a:latin typeface="+mn-lt"/>
            </a:endParaRPr>
          </a:p>
        </p:txBody>
      </p:sp>
      <p:sp>
        <p:nvSpPr>
          <p:cNvPr id="345" name="Google Shape;345;p44"/>
          <p:cNvSpPr txBox="1">
            <a:spLocks noGrp="1"/>
          </p:cNvSpPr>
          <p:nvPr>
            <p:ph type="subTitle" idx="1"/>
          </p:nvPr>
        </p:nvSpPr>
        <p:spPr>
          <a:xfrm>
            <a:off x="1390842" y="1670581"/>
            <a:ext cx="7033158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 smtClean="0"/>
              <a:t>громкие чтения, </a:t>
            </a:r>
            <a:r>
              <a:rPr lang="ru-RU" dirty="0"/>
              <a:t>опыт публичного </a:t>
            </a:r>
            <a:r>
              <a:rPr lang="ru-RU" dirty="0" smtClean="0"/>
              <a:t>выступления, анализ </a:t>
            </a:r>
            <a:r>
              <a:rPr lang="ru-RU" dirty="0"/>
              <a:t>действий и поступков героев, эстетическое восприятие литературного </a:t>
            </a:r>
            <a:r>
              <a:rPr lang="ru-RU" dirty="0" smtClean="0"/>
              <a:t>произведения.</a:t>
            </a:r>
            <a:endParaRPr dirty="0"/>
          </a:p>
        </p:txBody>
      </p:sp>
      <p:sp>
        <p:nvSpPr>
          <p:cNvPr id="346" name="Google Shape;346;p44"/>
          <p:cNvSpPr txBox="1">
            <a:spLocks noGrp="1"/>
          </p:cNvSpPr>
          <p:nvPr>
            <p:ph type="subTitle" idx="2"/>
          </p:nvPr>
        </p:nvSpPr>
        <p:spPr>
          <a:xfrm>
            <a:off x="1390842" y="1423756"/>
            <a:ext cx="51330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latin typeface="+mn-lt"/>
              </a:rPr>
              <a:t>Работа с текстом:</a:t>
            </a:r>
            <a:endParaRPr sz="2000" dirty="0">
              <a:latin typeface="+mn-lt"/>
            </a:endParaRPr>
          </a:p>
        </p:txBody>
      </p:sp>
      <p:sp>
        <p:nvSpPr>
          <p:cNvPr id="347" name="Google Shape;347;p44"/>
          <p:cNvSpPr txBox="1">
            <a:spLocks noGrp="1"/>
          </p:cNvSpPr>
          <p:nvPr>
            <p:ph type="subTitle" idx="3"/>
          </p:nvPr>
        </p:nvSpPr>
        <p:spPr>
          <a:xfrm>
            <a:off x="1384066" y="2721756"/>
            <a:ext cx="7039933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/>
              <a:t>знакомство с жанром – иллюстрация, понимание видов и типов иллюстрации, понимание отличительных особенностей рисунка и </a:t>
            </a:r>
            <a:r>
              <a:rPr lang="ru-RU" dirty="0" smtClean="0"/>
              <a:t>иллюстрации.</a:t>
            </a:r>
            <a:endParaRPr sz="1400" dirty="0">
              <a:latin typeface="+mn-lt"/>
            </a:endParaRPr>
          </a:p>
        </p:txBody>
      </p:sp>
      <p:sp>
        <p:nvSpPr>
          <p:cNvPr id="348" name="Google Shape;348;p44"/>
          <p:cNvSpPr txBox="1">
            <a:spLocks noGrp="1"/>
          </p:cNvSpPr>
          <p:nvPr>
            <p:ph type="subTitle" idx="4"/>
          </p:nvPr>
        </p:nvSpPr>
        <p:spPr>
          <a:xfrm>
            <a:off x="1384067" y="2474931"/>
            <a:ext cx="51330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latin typeface="+mn-lt"/>
              </a:rPr>
              <a:t>Работа с книжной иллюстрацией:</a:t>
            </a:r>
            <a:endParaRPr sz="1800" dirty="0">
              <a:latin typeface="+mn-lt"/>
            </a:endParaRPr>
          </a:p>
        </p:txBody>
      </p:sp>
      <p:sp>
        <p:nvSpPr>
          <p:cNvPr id="349" name="Google Shape;349;p44"/>
          <p:cNvSpPr txBox="1">
            <a:spLocks noGrp="1"/>
          </p:cNvSpPr>
          <p:nvPr>
            <p:ph type="subTitle" idx="5"/>
          </p:nvPr>
        </p:nvSpPr>
        <p:spPr>
          <a:xfrm>
            <a:off x="1390841" y="3772931"/>
            <a:ext cx="7033157" cy="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/>
              <a:t>владение графическими и художественными техниками, понимание композиции, понимание </a:t>
            </a:r>
            <a:r>
              <a:rPr lang="ru-RU" dirty="0" smtClean="0"/>
              <a:t>цвета, </a:t>
            </a:r>
            <a:r>
              <a:rPr lang="ru-RU" dirty="0"/>
              <a:t>владение декоративным рисунком, изображение </a:t>
            </a:r>
            <a:r>
              <a:rPr lang="ru-RU" dirty="0" smtClean="0"/>
              <a:t>перспективы.</a:t>
            </a:r>
            <a:endParaRPr dirty="0"/>
          </a:p>
        </p:txBody>
      </p:sp>
      <p:sp>
        <p:nvSpPr>
          <p:cNvPr id="350" name="Google Shape;350;p44"/>
          <p:cNvSpPr txBox="1">
            <a:spLocks noGrp="1"/>
          </p:cNvSpPr>
          <p:nvPr>
            <p:ph type="subTitle" idx="6"/>
          </p:nvPr>
        </p:nvSpPr>
        <p:spPr>
          <a:xfrm>
            <a:off x="1390841" y="3526106"/>
            <a:ext cx="6779123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ru-RU" sz="1800" dirty="0">
                <a:latin typeface="+mn-lt"/>
              </a:rPr>
              <a:t>Р</a:t>
            </a:r>
            <a:r>
              <a:rPr lang="ru-RU" sz="1800" dirty="0" smtClean="0">
                <a:latin typeface="+mn-lt"/>
              </a:rPr>
              <a:t>исование </a:t>
            </a:r>
            <a:r>
              <a:rPr lang="ru-RU" sz="1800" dirty="0">
                <a:latin typeface="+mn-lt"/>
              </a:rPr>
              <a:t>собственной </a:t>
            </a:r>
            <a:r>
              <a:rPr lang="ru-RU" sz="1800" dirty="0" smtClean="0">
                <a:latin typeface="+mn-lt"/>
              </a:rPr>
              <a:t>иллюстрации:</a:t>
            </a:r>
            <a:endParaRPr sz="1800" dirty="0">
              <a:latin typeface="+mn-lt"/>
            </a:endParaRPr>
          </a:p>
        </p:txBody>
      </p:sp>
      <p:sp>
        <p:nvSpPr>
          <p:cNvPr id="351" name="Google Shape;351;p44"/>
          <p:cNvSpPr txBox="1"/>
          <p:nvPr/>
        </p:nvSpPr>
        <p:spPr>
          <a:xfrm>
            <a:off x="720000" y="1485150"/>
            <a:ext cx="680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lt2"/>
                </a:solidFill>
                <a:latin typeface="+mn-lt"/>
                <a:ea typeface="Rufina"/>
                <a:cs typeface="Rufina"/>
                <a:sym typeface="Rufina"/>
              </a:rPr>
              <a:t>01</a:t>
            </a:r>
            <a:endParaRPr sz="2800" b="1" dirty="0">
              <a:solidFill>
                <a:schemeClr val="lt2"/>
              </a:solidFill>
              <a:latin typeface="+mn-lt"/>
              <a:ea typeface="Rufina"/>
              <a:cs typeface="Rufina"/>
              <a:sym typeface="Rufina"/>
            </a:endParaRPr>
          </a:p>
        </p:txBody>
      </p:sp>
      <p:sp>
        <p:nvSpPr>
          <p:cNvPr id="352" name="Google Shape;352;p44"/>
          <p:cNvSpPr txBox="1"/>
          <p:nvPr/>
        </p:nvSpPr>
        <p:spPr>
          <a:xfrm>
            <a:off x="720000" y="2534400"/>
            <a:ext cx="680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2"/>
                </a:solidFill>
                <a:latin typeface="+mn-lt"/>
                <a:ea typeface="Rufina"/>
                <a:cs typeface="Rufina"/>
                <a:sym typeface="Rufina"/>
              </a:rPr>
              <a:t>02</a:t>
            </a:r>
            <a:endParaRPr sz="2400" b="1" dirty="0">
              <a:solidFill>
                <a:schemeClr val="lt2"/>
              </a:solidFill>
              <a:latin typeface="+mn-lt"/>
              <a:ea typeface="Rufina"/>
              <a:cs typeface="Rufina"/>
              <a:sym typeface="Rufina"/>
            </a:endParaRPr>
          </a:p>
        </p:txBody>
      </p:sp>
      <p:sp>
        <p:nvSpPr>
          <p:cNvPr id="353" name="Google Shape;353;p44"/>
          <p:cNvSpPr txBox="1"/>
          <p:nvPr/>
        </p:nvSpPr>
        <p:spPr>
          <a:xfrm>
            <a:off x="720000" y="3583650"/>
            <a:ext cx="680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2"/>
                </a:solidFill>
                <a:latin typeface="+mn-lt"/>
                <a:ea typeface="Rufina"/>
                <a:cs typeface="Rufina"/>
                <a:sym typeface="Rufina"/>
              </a:rPr>
              <a:t>03</a:t>
            </a:r>
            <a:endParaRPr sz="2400" b="1" dirty="0">
              <a:solidFill>
                <a:schemeClr val="lt2"/>
              </a:solidFill>
              <a:latin typeface="+mn-lt"/>
              <a:ea typeface="Rufina"/>
              <a:cs typeface="Rufina"/>
              <a:sym typeface="Rufina"/>
            </a:endParaRPr>
          </a:p>
        </p:txBody>
      </p:sp>
      <p:cxnSp>
        <p:nvCxnSpPr>
          <p:cNvPr id="354" name="Google Shape;354;p44"/>
          <p:cNvCxnSpPr/>
          <p:nvPr/>
        </p:nvCxnSpPr>
        <p:spPr>
          <a:xfrm rot="10800000">
            <a:off x="826050" y="1981625"/>
            <a:ext cx="468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5" name="Google Shape;355;p44"/>
          <p:cNvCxnSpPr/>
          <p:nvPr/>
        </p:nvCxnSpPr>
        <p:spPr>
          <a:xfrm rot="10800000">
            <a:off x="826050" y="3032650"/>
            <a:ext cx="468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6" name="Google Shape;356;p44"/>
          <p:cNvCxnSpPr/>
          <p:nvPr/>
        </p:nvCxnSpPr>
        <p:spPr>
          <a:xfrm rot="10800000">
            <a:off x="826050" y="4073875"/>
            <a:ext cx="468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3"/>
          <p:cNvSpPr txBox="1">
            <a:spLocks noGrp="1"/>
          </p:cNvSpPr>
          <p:nvPr>
            <p:ph type="title"/>
          </p:nvPr>
        </p:nvSpPr>
        <p:spPr>
          <a:xfrm>
            <a:off x="720000" y="5956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lt2"/>
                </a:solidFill>
                <a:latin typeface="+mn-lt"/>
              </a:rPr>
              <a:t>Спасибо за внимание</a:t>
            </a:r>
            <a:endParaRPr dirty="0">
              <a:latin typeface="+mn-lt"/>
            </a:endParaRPr>
          </a:p>
        </p:txBody>
      </p:sp>
      <p:sp>
        <p:nvSpPr>
          <p:cNvPr id="333" name="Google Shape;333;p43"/>
          <p:cNvSpPr txBox="1">
            <a:spLocks noGrp="1"/>
          </p:cNvSpPr>
          <p:nvPr>
            <p:ph type="subTitle" idx="2"/>
          </p:nvPr>
        </p:nvSpPr>
        <p:spPr>
          <a:xfrm>
            <a:off x="720000" y="1559925"/>
            <a:ext cx="3556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latin typeface="+mn-lt"/>
              </a:rPr>
              <a:t>Автор статьи:</a:t>
            </a:r>
            <a:endParaRPr sz="2000" dirty="0">
              <a:latin typeface="+mn-lt"/>
            </a:endParaRPr>
          </a:p>
        </p:txBody>
      </p:sp>
      <p:sp>
        <p:nvSpPr>
          <p:cNvPr id="334" name="Google Shape;334;p43"/>
          <p:cNvSpPr txBox="1">
            <a:spLocks noGrp="1"/>
          </p:cNvSpPr>
          <p:nvPr>
            <p:ph type="subTitle" idx="3"/>
          </p:nvPr>
        </p:nvSpPr>
        <p:spPr>
          <a:xfrm>
            <a:off x="4772925" y="1806750"/>
            <a:ext cx="3556500" cy="8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i="1" dirty="0" smtClean="0">
                <a:latin typeface="+mn-lt"/>
              </a:rPr>
              <a:t>75_bib@bk.ru</a:t>
            </a:r>
            <a:endParaRPr lang="ru-RU" dirty="0">
              <a:latin typeface="+mn-lt"/>
            </a:endParaRPr>
          </a:p>
        </p:txBody>
      </p:sp>
      <p:sp>
        <p:nvSpPr>
          <p:cNvPr id="335" name="Google Shape;335;p43"/>
          <p:cNvSpPr txBox="1">
            <a:spLocks noGrp="1"/>
          </p:cNvSpPr>
          <p:nvPr>
            <p:ph type="subTitle" idx="1"/>
          </p:nvPr>
        </p:nvSpPr>
        <p:spPr>
          <a:xfrm>
            <a:off x="720000" y="1806750"/>
            <a:ext cx="3556500" cy="86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latin typeface="+mn-lt"/>
              </a:rPr>
              <a:t>Магистр педагогических наук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latin typeface="+mn-lt"/>
              </a:rPr>
              <a:t>Педагог-библиотекарь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 smtClean="0">
                <a:latin typeface="+mn-lt"/>
              </a:rPr>
              <a:t>Бажанова Ольга Михайловна</a:t>
            </a:r>
            <a:endParaRPr sz="1400" dirty="0">
              <a:latin typeface="+mn-lt"/>
            </a:endParaRPr>
          </a:p>
        </p:txBody>
      </p:sp>
      <p:sp>
        <p:nvSpPr>
          <p:cNvPr id="336" name="Google Shape;336;p43"/>
          <p:cNvSpPr txBox="1">
            <a:spLocks noGrp="1"/>
          </p:cNvSpPr>
          <p:nvPr>
            <p:ph type="subTitle" idx="4"/>
          </p:nvPr>
        </p:nvSpPr>
        <p:spPr>
          <a:xfrm>
            <a:off x="4772925" y="1559925"/>
            <a:ext cx="3556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000" dirty="0" smtClean="0">
                <a:latin typeface="+mn-lt"/>
              </a:rPr>
              <a:t>E-mail:</a:t>
            </a:r>
            <a:endParaRPr lang="ru-RU" sz="2000" dirty="0">
              <a:latin typeface="+mn-lt"/>
            </a:endParaRPr>
          </a:p>
        </p:txBody>
      </p:sp>
      <p:pic>
        <p:nvPicPr>
          <p:cNvPr id="337" name="Google Shape;337;p43"/>
          <p:cNvPicPr preferRelativeResize="0">
            <a:picLocks noGrp="1"/>
          </p:cNvPicPr>
          <p:nvPr>
            <p:ph type="pic" idx="5"/>
          </p:nvPr>
        </p:nvPicPr>
        <p:blipFill rotWithShape="1">
          <a:blip r:embed="rId3">
            <a:alphaModFix amt="91000"/>
          </a:blip>
          <a:srcRect t="46332" b="18468"/>
          <a:stretch/>
        </p:blipFill>
        <p:spPr>
          <a:xfrm>
            <a:off x="-27300" y="2985000"/>
            <a:ext cx="9198600" cy="2158500"/>
          </a:xfrm>
          <a:prstGeom prst="rect">
            <a:avLst/>
          </a:prstGeom>
        </p:spPr>
      </p:pic>
      <p:sp>
        <p:nvSpPr>
          <p:cNvPr id="338" name="Google Shape;338;p43"/>
          <p:cNvSpPr/>
          <p:nvPr/>
        </p:nvSpPr>
        <p:spPr>
          <a:xfrm flipH="1">
            <a:off x="8128512" y="4129775"/>
            <a:ext cx="1051200" cy="1050900"/>
          </a:xfrm>
          <a:prstGeom prst="rtTriangle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43"/>
          <p:cNvSpPr txBox="1"/>
          <p:nvPr/>
        </p:nvSpPr>
        <p:spPr>
          <a:xfrm flipH="1">
            <a:off x="8477062" y="4447700"/>
            <a:ext cx="9066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chemeClr val="dk2"/>
                </a:solidFill>
                <a:latin typeface="Rufina"/>
                <a:ea typeface="Rufina"/>
                <a:cs typeface="Rufina"/>
                <a:sym typeface="Rufina"/>
              </a:rPr>
              <a:t>“</a:t>
            </a:r>
            <a:endParaRPr sz="12000" b="1">
              <a:solidFill>
                <a:schemeClr val="dk2"/>
              </a:solidFill>
              <a:latin typeface="Rufina"/>
              <a:ea typeface="Rufina"/>
              <a:cs typeface="Rufina"/>
              <a:sym typeface="Rufina"/>
            </a:endParaRPr>
          </a:p>
        </p:txBody>
      </p:sp>
      <p:sp>
        <p:nvSpPr>
          <p:cNvPr id="10" name="Google Shape;268;p36"/>
          <p:cNvSpPr txBox="1">
            <a:spLocks/>
          </p:cNvSpPr>
          <p:nvPr/>
        </p:nvSpPr>
        <p:spPr>
          <a:xfrm>
            <a:off x="7086263" y="185342"/>
            <a:ext cx="1329300" cy="3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ono"/>
              <a:buNone/>
              <a:defRPr sz="1600" b="0" i="0" u="none" strike="noStrike" cap="none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Mono"/>
              <a:buNone/>
              <a:defRPr sz="1600" b="0" i="0" u="none" strike="noStrike" cap="none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Mono"/>
              <a:buNone/>
              <a:defRPr sz="1600" b="0" i="0" u="none" strike="noStrike" cap="none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Mono"/>
              <a:buNone/>
              <a:defRPr sz="1600" b="0" i="0" u="none" strike="noStrike" cap="none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Mono"/>
              <a:buNone/>
              <a:defRPr sz="1600" b="0" i="0" u="none" strike="noStrike" cap="none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Mono"/>
              <a:buNone/>
              <a:defRPr sz="1600" b="0" i="0" u="none" strike="noStrike" cap="none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Mono"/>
              <a:buNone/>
              <a:defRPr sz="1600" b="0" i="0" u="none" strike="noStrike" cap="none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Mono"/>
              <a:buNone/>
              <a:defRPr sz="1600" b="0" i="0" u="none" strike="noStrike" cap="none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Mono"/>
              <a:buNone/>
              <a:defRPr sz="1600" b="0" i="0" u="none" strike="noStrike" cap="none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>
            <a:pPr marL="0" indent="0" algn="r"/>
            <a:r>
              <a:rPr lang="ru-RU" dirty="0" smtClean="0">
                <a:latin typeface="+mn-lt"/>
              </a:rPr>
              <a:t>2023</a:t>
            </a:r>
            <a:endParaRPr lang="ru-RU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6"/>
          <p:cNvSpPr txBox="1">
            <a:spLocks noGrp="1"/>
          </p:cNvSpPr>
          <p:nvPr>
            <p:ph type="title"/>
          </p:nvPr>
        </p:nvSpPr>
        <p:spPr>
          <a:xfrm>
            <a:off x="720000" y="1382956"/>
            <a:ext cx="1066800" cy="4989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+mn-lt"/>
              </a:rPr>
              <a:t>10</a:t>
            </a:r>
            <a:r>
              <a:rPr lang="en" dirty="0" smtClean="0">
                <a:latin typeface="+mn-lt"/>
              </a:rPr>
              <a:t>%</a:t>
            </a:r>
            <a:endParaRPr dirty="0">
              <a:latin typeface="+mn-lt"/>
            </a:endParaRPr>
          </a:p>
        </p:txBody>
      </p:sp>
      <p:sp>
        <p:nvSpPr>
          <p:cNvPr id="558" name="Google Shape;558;p56"/>
          <p:cNvSpPr txBox="1">
            <a:spLocks noGrp="1"/>
          </p:cNvSpPr>
          <p:nvPr>
            <p:ph type="title" idx="3"/>
          </p:nvPr>
        </p:nvSpPr>
        <p:spPr>
          <a:xfrm>
            <a:off x="720000" y="2400983"/>
            <a:ext cx="1066800" cy="4989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+mn-lt"/>
              </a:rPr>
              <a:t>30</a:t>
            </a:r>
            <a:r>
              <a:rPr lang="en" dirty="0" smtClean="0">
                <a:latin typeface="+mn-lt"/>
              </a:rPr>
              <a:t>%</a:t>
            </a:r>
            <a:endParaRPr dirty="0">
              <a:latin typeface="+mn-lt"/>
            </a:endParaRPr>
          </a:p>
        </p:txBody>
      </p:sp>
      <p:sp>
        <p:nvSpPr>
          <p:cNvPr id="559" name="Google Shape;559;p56"/>
          <p:cNvSpPr txBox="1">
            <a:spLocks noGrp="1"/>
          </p:cNvSpPr>
          <p:nvPr>
            <p:ph type="title" idx="5"/>
          </p:nvPr>
        </p:nvSpPr>
        <p:spPr>
          <a:xfrm>
            <a:off x="720000" y="3240108"/>
            <a:ext cx="1066800" cy="4989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+mn-lt"/>
              </a:rPr>
              <a:t>50</a:t>
            </a:r>
            <a:r>
              <a:rPr lang="en" dirty="0" smtClean="0">
                <a:latin typeface="+mn-lt"/>
              </a:rPr>
              <a:t>%</a:t>
            </a:r>
            <a:endParaRPr dirty="0">
              <a:latin typeface="+mn-lt"/>
            </a:endParaRPr>
          </a:p>
        </p:txBody>
      </p:sp>
      <p:sp>
        <p:nvSpPr>
          <p:cNvPr id="560" name="Google Shape;560;p56"/>
          <p:cNvSpPr txBox="1">
            <a:spLocks noGrp="1"/>
          </p:cNvSpPr>
          <p:nvPr>
            <p:ph type="title" idx="7"/>
          </p:nvPr>
        </p:nvSpPr>
        <p:spPr>
          <a:xfrm>
            <a:off x="720000" y="4079233"/>
            <a:ext cx="1066800" cy="498900"/>
          </a:xfrm>
          <a:prstGeom prst="rect">
            <a:avLst/>
          </a:prstGeom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+mn-lt"/>
              </a:rPr>
              <a:t>10</a:t>
            </a:r>
            <a:r>
              <a:rPr lang="en" dirty="0" smtClean="0">
                <a:latin typeface="+mn-lt"/>
              </a:rPr>
              <a:t>%</a:t>
            </a:r>
            <a:endParaRPr dirty="0">
              <a:latin typeface="+mn-lt"/>
            </a:endParaRPr>
          </a:p>
        </p:txBody>
      </p:sp>
      <p:sp>
        <p:nvSpPr>
          <p:cNvPr id="561" name="Google Shape;561;p56"/>
          <p:cNvSpPr txBox="1">
            <a:spLocks noGrp="1"/>
          </p:cNvSpPr>
          <p:nvPr>
            <p:ph type="title" idx="2"/>
          </p:nvPr>
        </p:nvSpPr>
        <p:spPr>
          <a:xfrm>
            <a:off x="720000" y="595674"/>
            <a:ext cx="7704000" cy="7176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800" dirty="0" smtClean="0">
                <a:solidFill>
                  <a:schemeClr val="lt2"/>
                </a:solidFill>
                <a:latin typeface="+mn-lt"/>
              </a:rPr>
              <a:t>Процентное соотношение </a:t>
            </a:r>
            <a:r>
              <a:rPr lang="ru-RU" sz="1800" dirty="0" smtClean="0">
                <a:solidFill>
                  <a:schemeClr val="lt2"/>
                </a:solidFill>
                <a:latin typeface="+mn-lt"/>
              </a:rPr>
              <a:t>изучаемой литературы </a:t>
            </a:r>
            <a:r>
              <a:rPr lang="ru-RU" sz="1800" dirty="0">
                <a:solidFill>
                  <a:schemeClr val="lt2"/>
                </a:solidFill>
                <a:latin typeface="+mn-lt"/>
              </a:rPr>
              <a:t>в 3-х классах общеобразовательной </a:t>
            </a:r>
            <a:r>
              <a:rPr lang="ru-RU" sz="1800" dirty="0" smtClean="0">
                <a:solidFill>
                  <a:schemeClr val="lt2"/>
                </a:solidFill>
                <a:latin typeface="+mn-lt"/>
              </a:rPr>
              <a:t>школы в рамках программы </a:t>
            </a:r>
            <a:r>
              <a:rPr lang="ru-RU" sz="1800" dirty="0" smtClean="0">
                <a:solidFill>
                  <a:schemeClr val="lt2"/>
                </a:solidFill>
                <a:latin typeface="+mn-lt"/>
              </a:rPr>
              <a:t>ФГОС:</a:t>
            </a:r>
            <a:endParaRPr sz="1800" dirty="0">
              <a:latin typeface="+mn-lt"/>
            </a:endParaRPr>
          </a:p>
        </p:txBody>
      </p:sp>
      <p:sp>
        <p:nvSpPr>
          <p:cNvPr id="562" name="Google Shape;562;p56"/>
          <p:cNvSpPr txBox="1">
            <a:spLocks noGrp="1"/>
          </p:cNvSpPr>
          <p:nvPr>
            <p:ph type="subTitle" idx="1"/>
          </p:nvPr>
        </p:nvSpPr>
        <p:spPr>
          <a:xfrm>
            <a:off x="1677250" y="1570822"/>
            <a:ext cx="5379533" cy="8756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 smtClean="0">
                <a:latin typeface="+mn-lt"/>
              </a:rPr>
              <a:t>Русский фольклор (сказки, устное народное творчество, народная </a:t>
            </a:r>
            <a:r>
              <a:rPr lang="ru-RU" dirty="0" smtClean="0"/>
              <a:t>песня, былины, загадки, пословицы</a:t>
            </a:r>
            <a:r>
              <a:rPr lang="ru-RU" dirty="0"/>
              <a:t>, поговорки, </a:t>
            </a:r>
            <a:r>
              <a:rPr lang="ru-RU" dirty="0" smtClean="0"/>
              <a:t>лубок)</a:t>
            </a:r>
            <a:endParaRPr dirty="0"/>
          </a:p>
        </p:txBody>
      </p:sp>
      <p:cxnSp>
        <p:nvCxnSpPr>
          <p:cNvPr id="563" name="Google Shape;563;p56"/>
          <p:cNvCxnSpPr/>
          <p:nvPr/>
        </p:nvCxnSpPr>
        <p:spPr>
          <a:xfrm>
            <a:off x="1786750" y="1525207"/>
            <a:ext cx="48111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5" name="Google Shape;565;p56"/>
          <p:cNvCxnSpPr/>
          <p:nvPr/>
        </p:nvCxnSpPr>
        <p:spPr>
          <a:xfrm>
            <a:off x="1786750" y="1525207"/>
            <a:ext cx="360102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4" name="Google Shape;564;p56"/>
          <p:cNvSpPr/>
          <p:nvPr/>
        </p:nvSpPr>
        <p:spPr>
          <a:xfrm>
            <a:off x="1677250" y="1653559"/>
            <a:ext cx="109500" cy="1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56"/>
          <p:cNvSpPr txBox="1">
            <a:spLocks noGrp="1"/>
          </p:cNvSpPr>
          <p:nvPr>
            <p:ph type="subTitle" idx="4"/>
          </p:nvPr>
        </p:nvSpPr>
        <p:spPr>
          <a:xfrm>
            <a:off x="1677250" y="2588850"/>
            <a:ext cx="5253638" cy="6052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 smtClean="0">
                <a:latin typeface="+mn-lt"/>
              </a:rPr>
              <a:t>Русская литература </a:t>
            </a:r>
            <a:r>
              <a:rPr lang="en-US" dirty="0" smtClean="0">
                <a:latin typeface="+mn-lt"/>
              </a:rPr>
              <a:t>XIX</a:t>
            </a:r>
            <a:r>
              <a:rPr lang="ru-RU" dirty="0" smtClean="0">
                <a:latin typeface="+mn-lt"/>
              </a:rPr>
              <a:t> века (сказки, рассказы, стихи, повести, басни)</a:t>
            </a:r>
            <a:endParaRPr dirty="0">
              <a:latin typeface="+mn-lt"/>
            </a:endParaRPr>
          </a:p>
        </p:txBody>
      </p:sp>
      <p:sp>
        <p:nvSpPr>
          <p:cNvPr id="567" name="Google Shape;567;p56"/>
          <p:cNvSpPr txBox="1">
            <a:spLocks noGrp="1"/>
          </p:cNvSpPr>
          <p:nvPr>
            <p:ph type="subTitle" idx="6"/>
          </p:nvPr>
        </p:nvSpPr>
        <p:spPr>
          <a:xfrm>
            <a:off x="1677250" y="3427975"/>
            <a:ext cx="5085000" cy="3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ru-RU" dirty="0" smtClean="0">
                <a:latin typeface="+mn-lt"/>
              </a:rPr>
              <a:t>Русская литература XX </a:t>
            </a:r>
            <a:r>
              <a:rPr lang="ru-RU" dirty="0">
                <a:latin typeface="+mn-lt"/>
              </a:rPr>
              <a:t>века </a:t>
            </a:r>
            <a:r>
              <a:rPr lang="ru-RU" dirty="0" smtClean="0">
                <a:latin typeface="+mn-lt"/>
              </a:rPr>
              <a:t>(стихи, сказки, рассказы, повести, были)</a:t>
            </a:r>
            <a:endParaRPr lang="ru-RU" dirty="0">
              <a:latin typeface="+mn-lt"/>
            </a:endParaRPr>
          </a:p>
        </p:txBody>
      </p:sp>
      <p:sp>
        <p:nvSpPr>
          <p:cNvPr id="568" name="Google Shape;568;p56"/>
          <p:cNvSpPr txBox="1">
            <a:spLocks noGrp="1"/>
          </p:cNvSpPr>
          <p:nvPr>
            <p:ph type="subTitle" idx="8"/>
          </p:nvPr>
        </p:nvSpPr>
        <p:spPr>
          <a:xfrm>
            <a:off x="1677250" y="4267100"/>
            <a:ext cx="5085000" cy="3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+mn-lt"/>
              </a:rPr>
              <a:t>Литература зарубежных писателей</a:t>
            </a:r>
            <a:endParaRPr dirty="0">
              <a:latin typeface="+mn-lt"/>
            </a:endParaRPr>
          </a:p>
        </p:txBody>
      </p:sp>
      <p:cxnSp>
        <p:nvCxnSpPr>
          <p:cNvPr id="569" name="Google Shape;569;p56"/>
          <p:cNvCxnSpPr>
            <a:stCxn id="570" idx="3"/>
          </p:cNvCxnSpPr>
          <p:nvPr/>
        </p:nvCxnSpPr>
        <p:spPr>
          <a:xfrm>
            <a:off x="1786750" y="2543096"/>
            <a:ext cx="48111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1" name="Google Shape;571;p56"/>
          <p:cNvCxnSpPr>
            <a:stCxn id="570" idx="3"/>
          </p:cNvCxnSpPr>
          <p:nvPr/>
        </p:nvCxnSpPr>
        <p:spPr>
          <a:xfrm>
            <a:off x="1786750" y="2543096"/>
            <a:ext cx="1387146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2" name="Google Shape;572;p56"/>
          <p:cNvCxnSpPr>
            <a:stCxn id="573" idx="3"/>
          </p:cNvCxnSpPr>
          <p:nvPr/>
        </p:nvCxnSpPr>
        <p:spPr>
          <a:xfrm>
            <a:off x="1786750" y="3382084"/>
            <a:ext cx="48111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4" name="Google Shape;574;p56"/>
          <p:cNvCxnSpPr>
            <a:stCxn id="573" idx="3"/>
          </p:cNvCxnSpPr>
          <p:nvPr/>
        </p:nvCxnSpPr>
        <p:spPr>
          <a:xfrm>
            <a:off x="1786750" y="3382084"/>
            <a:ext cx="2420815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5" name="Google Shape;575;p56"/>
          <p:cNvCxnSpPr>
            <a:stCxn id="576" idx="3"/>
          </p:cNvCxnSpPr>
          <p:nvPr/>
        </p:nvCxnSpPr>
        <p:spPr>
          <a:xfrm rot="10800000" flipH="1">
            <a:off x="1786750" y="4220171"/>
            <a:ext cx="4811100" cy="9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56"/>
          <p:cNvCxnSpPr>
            <a:stCxn id="576" idx="3"/>
          </p:cNvCxnSpPr>
          <p:nvPr/>
        </p:nvCxnSpPr>
        <p:spPr>
          <a:xfrm>
            <a:off x="1786750" y="4221071"/>
            <a:ext cx="419737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0" name="Google Shape;570;p56"/>
          <p:cNvSpPr/>
          <p:nvPr/>
        </p:nvSpPr>
        <p:spPr>
          <a:xfrm>
            <a:off x="1677250" y="2492546"/>
            <a:ext cx="109500" cy="1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56"/>
          <p:cNvSpPr/>
          <p:nvPr/>
        </p:nvSpPr>
        <p:spPr>
          <a:xfrm>
            <a:off x="1677250" y="3331534"/>
            <a:ext cx="109500" cy="1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56"/>
          <p:cNvSpPr/>
          <p:nvPr/>
        </p:nvSpPr>
        <p:spPr>
          <a:xfrm>
            <a:off x="1677250" y="4170521"/>
            <a:ext cx="109500" cy="1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8" name="Google Shape;578;p56"/>
          <p:cNvCxnSpPr/>
          <p:nvPr/>
        </p:nvCxnSpPr>
        <p:spPr>
          <a:xfrm>
            <a:off x="805225" y="1850273"/>
            <a:ext cx="663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9" name="Google Shape;579;p56"/>
          <p:cNvCxnSpPr/>
          <p:nvPr/>
        </p:nvCxnSpPr>
        <p:spPr>
          <a:xfrm>
            <a:off x="805225" y="2873050"/>
            <a:ext cx="663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0" name="Google Shape;580;p56"/>
          <p:cNvCxnSpPr/>
          <p:nvPr/>
        </p:nvCxnSpPr>
        <p:spPr>
          <a:xfrm>
            <a:off x="805225" y="3716925"/>
            <a:ext cx="663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1" name="Google Shape;581;p56"/>
          <p:cNvCxnSpPr/>
          <p:nvPr/>
        </p:nvCxnSpPr>
        <p:spPr>
          <a:xfrm>
            <a:off x="805225" y="4560800"/>
            <a:ext cx="663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7"/>
          <p:cNvSpPr txBox="1">
            <a:spLocks noGrp="1"/>
          </p:cNvSpPr>
          <p:nvPr>
            <p:ph type="title"/>
          </p:nvPr>
        </p:nvSpPr>
        <p:spPr>
          <a:xfrm>
            <a:off x="450575" y="595674"/>
            <a:ext cx="8130208" cy="9482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800" dirty="0" smtClean="0">
                <a:solidFill>
                  <a:schemeClr val="lt2"/>
                </a:solidFill>
                <a:latin typeface="+mn-lt"/>
              </a:rPr>
              <a:t>Пример урока иллюстрации «Твои книжки» из ученика </a:t>
            </a:r>
            <a:r>
              <a:rPr lang="ru-RU" sz="1800" dirty="0">
                <a:solidFill>
                  <a:srgbClr val="B66317"/>
                </a:solidFill>
                <a:latin typeface="+mn-lt"/>
              </a:rPr>
              <a:t>под редакцией Б.М. </a:t>
            </a:r>
            <a:r>
              <a:rPr lang="ru-RU" sz="1800" dirty="0" err="1">
                <a:solidFill>
                  <a:srgbClr val="B66317"/>
                </a:solidFill>
                <a:latin typeface="+mn-lt"/>
              </a:rPr>
              <a:t>Неменского</a:t>
            </a:r>
            <a:r>
              <a:rPr lang="ru-RU" sz="1800" dirty="0">
                <a:solidFill>
                  <a:srgbClr val="B66317"/>
                </a:solidFill>
                <a:latin typeface="+mn-lt"/>
              </a:rPr>
              <a:t> «Изобразительное искусство. Искусство вокруг нас» для третьего </a:t>
            </a:r>
            <a:r>
              <a:rPr lang="ru-RU" sz="1800" dirty="0" smtClean="0">
                <a:solidFill>
                  <a:srgbClr val="B66317"/>
                </a:solidFill>
                <a:latin typeface="+mn-lt"/>
              </a:rPr>
              <a:t>класса: </a:t>
            </a:r>
            <a:endParaRPr sz="1800" dirty="0">
              <a:solidFill>
                <a:srgbClr val="B66317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" r="8380"/>
          <a:stretch/>
        </p:blipFill>
        <p:spPr>
          <a:xfrm>
            <a:off x="450575" y="1582488"/>
            <a:ext cx="2232990" cy="33025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8884" t="8517" r="39079" b="6779"/>
          <a:stretch/>
        </p:blipFill>
        <p:spPr>
          <a:xfrm>
            <a:off x="2813443" y="1582488"/>
            <a:ext cx="2222383" cy="33051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28970" t="9078" r="39563" b="5893"/>
          <a:stretch/>
        </p:blipFill>
        <p:spPr>
          <a:xfrm>
            <a:off x="3645451" y="1582488"/>
            <a:ext cx="2177772" cy="33102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28854" t="9157" r="39241" b="7231"/>
          <a:stretch/>
        </p:blipFill>
        <p:spPr>
          <a:xfrm>
            <a:off x="4674703" y="1577251"/>
            <a:ext cx="2239619" cy="33014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/>
          <a:srcRect l="28874" t="9662" r="39434" b="4831"/>
          <a:stretch/>
        </p:blipFill>
        <p:spPr>
          <a:xfrm>
            <a:off x="5503629" y="1577251"/>
            <a:ext cx="2180853" cy="33096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/>
          <a:srcRect l="28690" t="9081" r="39299" b="4770"/>
          <a:stretch/>
        </p:blipFill>
        <p:spPr>
          <a:xfrm>
            <a:off x="6375394" y="1577251"/>
            <a:ext cx="2180822" cy="3301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8" name="Google Shape;298;p39"/>
          <p:cNvCxnSpPr/>
          <p:nvPr/>
        </p:nvCxnSpPr>
        <p:spPr>
          <a:xfrm>
            <a:off x="847177" y="1744859"/>
            <a:ext cx="1034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3" name="Google Shape;303;p39"/>
          <p:cNvSpPr txBox="1"/>
          <p:nvPr/>
        </p:nvSpPr>
        <p:spPr>
          <a:xfrm>
            <a:off x="-234200" y="4447700"/>
            <a:ext cx="9066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chemeClr val="dk2"/>
                </a:solidFill>
                <a:latin typeface="Rufina"/>
                <a:ea typeface="Rufina"/>
                <a:cs typeface="Rufina"/>
                <a:sym typeface="Rufina"/>
              </a:rPr>
              <a:t>“</a:t>
            </a:r>
            <a:endParaRPr sz="12000" b="1">
              <a:solidFill>
                <a:schemeClr val="dk2"/>
              </a:solidFill>
              <a:latin typeface="Rufina"/>
              <a:ea typeface="Rufina"/>
              <a:cs typeface="Rufina"/>
              <a:sym typeface="Rufina"/>
            </a:endParaRPr>
          </a:p>
        </p:txBody>
      </p:sp>
      <p:pic>
        <p:nvPicPr>
          <p:cNvPr id="10" name="Picture 8" descr="https://cdn2.static1-sima-land.com/items/6567373/0/700-n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1" r="10722"/>
          <a:stretch/>
        </p:blipFill>
        <p:spPr bwMode="auto">
          <a:xfrm>
            <a:off x="5516160" y="396727"/>
            <a:ext cx="3040797" cy="3903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Google Shape;561;p56"/>
          <p:cNvSpPr txBox="1">
            <a:spLocks noGrp="1"/>
          </p:cNvSpPr>
          <p:nvPr>
            <p:ph type="title" idx="2"/>
          </p:nvPr>
        </p:nvSpPr>
        <p:spPr>
          <a:xfrm>
            <a:off x="720000" y="595674"/>
            <a:ext cx="4130296" cy="11602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1800" dirty="0" smtClean="0">
                <a:solidFill>
                  <a:schemeClr val="lt2"/>
                </a:solidFill>
                <a:latin typeface="+mn-lt"/>
              </a:rPr>
              <a:t>Результат поверхностного понимания задания по иллюстрации:</a:t>
            </a:r>
            <a:endParaRPr sz="1800" dirty="0"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"/>
          <a:stretch/>
        </p:blipFill>
        <p:spPr>
          <a:xfrm>
            <a:off x="443887" y="1881808"/>
            <a:ext cx="3638708" cy="2565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207" y="1566260"/>
            <a:ext cx="1829811" cy="2588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 t="1346" r="1489"/>
          <a:stretch/>
        </p:blipFill>
        <p:spPr>
          <a:xfrm>
            <a:off x="3194071" y="2068246"/>
            <a:ext cx="3750365" cy="2797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7"/>
          <p:cNvSpPr txBox="1">
            <a:spLocks noGrp="1"/>
          </p:cNvSpPr>
          <p:nvPr>
            <p:ph type="title"/>
          </p:nvPr>
        </p:nvSpPr>
        <p:spPr>
          <a:xfrm>
            <a:off x="450575" y="595675"/>
            <a:ext cx="813020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lt2"/>
                </a:solidFill>
                <a:latin typeface="+mn-lt"/>
              </a:rPr>
              <a:t>Универсальная схема построения </a:t>
            </a:r>
            <a:r>
              <a:rPr lang="ru-RU" sz="1800" dirty="0" smtClean="0">
                <a:solidFill>
                  <a:schemeClr val="lt2"/>
                </a:solidFill>
                <a:latin typeface="+mn-lt"/>
              </a:rPr>
              <a:t>внеурочных </a:t>
            </a:r>
            <a:r>
              <a:rPr lang="ru-RU" sz="1800" dirty="0" smtClean="0">
                <a:solidFill>
                  <a:schemeClr val="lt2"/>
                </a:solidFill>
                <a:latin typeface="+mn-lt"/>
              </a:rPr>
              <a:t>занятий по иллюстрированию детской литературы:</a:t>
            </a:r>
            <a:endParaRPr sz="1800" dirty="0">
              <a:latin typeface="+mn-lt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33400" y="1823812"/>
            <a:ext cx="1492526" cy="966318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buClr>
                <a:schemeClr val="lt1"/>
              </a:buClr>
              <a:buSzPts val="5000"/>
            </a:pPr>
            <a:r>
              <a:rPr lang="ru-RU" dirty="0"/>
              <a:t>Выбор литературного произведения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3400" y="1377097"/>
            <a:ext cx="1543878" cy="293769"/>
          </a:xfrm>
          <a:prstGeom prst="roundRect">
            <a:avLst/>
          </a:prstGeom>
          <a:solidFill>
            <a:schemeClr val="bg1"/>
          </a:solidFill>
          <a:ln>
            <a:solidFill>
              <a:srgbClr val="B66317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buClr>
                <a:schemeClr val="lt1"/>
              </a:buClr>
              <a:buSzPts val="5000"/>
            </a:pPr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Урок 1</a:t>
            </a:r>
            <a:endParaRPr lang="ru-RU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3400" y="3240141"/>
            <a:ext cx="1543878" cy="293769"/>
          </a:xfrm>
          <a:prstGeom prst="roundRect">
            <a:avLst/>
          </a:prstGeom>
          <a:solidFill>
            <a:schemeClr val="bg1"/>
          </a:solidFill>
          <a:ln>
            <a:solidFill>
              <a:srgbClr val="B66317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buClr>
                <a:schemeClr val="lt1"/>
              </a:buClr>
              <a:buSzPts val="5000"/>
            </a:pPr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Урок 2</a:t>
            </a:r>
            <a:endParaRPr lang="ru-RU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69704" y="1625573"/>
            <a:ext cx="1099930" cy="622852"/>
          </a:xfrm>
          <a:prstGeom prst="roundRect">
            <a:avLst/>
          </a:prstGeom>
          <a:solidFill>
            <a:srgbClr val="C8861A"/>
          </a:solidFill>
          <a:ln>
            <a:solidFill>
              <a:srgbClr val="C8861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buClr>
                <a:schemeClr val="lt1"/>
              </a:buClr>
              <a:buSzPts val="5000"/>
            </a:pPr>
            <a:r>
              <a:rPr lang="ru-RU" dirty="0"/>
              <a:t>Громкие чтения </a:t>
            </a:r>
          </a:p>
          <a:p>
            <a:pPr lvl="0" algn="ctr">
              <a:lnSpc>
                <a:spcPct val="90000"/>
              </a:lnSpc>
              <a:buClr>
                <a:schemeClr val="lt1"/>
              </a:buClr>
              <a:buSzPts val="5000"/>
            </a:pPr>
            <a:r>
              <a:rPr lang="ru-RU" dirty="0"/>
              <a:t>в классе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8742" y="2394197"/>
            <a:ext cx="1789043" cy="622852"/>
          </a:xfrm>
          <a:prstGeom prst="roundRect">
            <a:avLst/>
          </a:prstGeom>
          <a:solidFill>
            <a:srgbClr val="C8861A"/>
          </a:solidFill>
          <a:ln>
            <a:solidFill>
              <a:srgbClr val="C8861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buClr>
                <a:schemeClr val="lt1"/>
              </a:buClr>
              <a:buSzPts val="5000"/>
            </a:pPr>
            <a:r>
              <a:rPr lang="ru-RU" dirty="0"/>
              <a:t>Самостоятельное чтение дома</a:t>
            </a:r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968738" y="1670866"/>
            <a:ext cx="1522343" cy="122308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buClr>
                <a:schemeClr val="lt1"/>
              </a:buClr>
              <a:buSzPts val="5000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Знакомство 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0" algn="ctr">
              <a:lnSpc>
                <a:spcPct val="90000"/>
              </a:lnSpc>
              <a:buClr>
                <a:schemeClr val="lt1"/>
              </a:buClr>
              <a:buSzPts val="5000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с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писателем, анализ прочитанного произведения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983897" y="1760590"/>
            <a:ext cx="1596886" cy="993367"/>
          </a:xfrm>
          <a:prstGeom prst="roundRect">
            <a:avLst/>
          </a:prstGeom>
          <a:solidFill>
            <a:srgbClr val="F3D6A7"/>
          </a:solidFill>
          <a:ln>
            <a:solidFill>
              <a:srgbClr val="F3D6A7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buClr>
                <a:schemeClr val="lt1"/>
              </a:buClr>
              <a:buSzPts val="5000"/>
            </a:pPr>
            <a:r>
              <a:rPr lang="ru-RU" dirty="0">
                <a:solidFill>
                  <a:schemeClr val="tx2"/>
                </a:solidFill>
              </a:rPr>
              <a:t>Формирование собственного мнения </a:t>
            </a:r>
            <a:endParaRPr lang="ru-RU" dirty="0" smtClean="0">
              <a:solidFill>
                <a:schemeClr val="tx2"/>
              </a:solidFill>
            </a:endParaRPr>
          </a:p>
          <a:p>
            <a:pPr lvl="0" algn="ctr">
              <a:lnSpc>
                <a:spcPct val="90000"/>
              </a:lnSpc>
              <a:buClr>
                <a:schemeClr val="lt1"/>
              </a:buClr>
              <a:buSzPts val="5000"/>
            </a:pPr>
            <a:r>
              <a:rPr lang="ru-RU" dirty="0" smtClean="0">
                <a:solidFill>
                  <a:schemeClr val="tx2"/>
                </a:solidFill>
              </a:rPr>
              <a:t>о </a:t>
            </a:r>
            <a:r>
              <a:rPr lang="ru-RU" dirty="0">
                <a:solidFill>
                  <a:schemeClr val="tx2"/>
                </a:solidFill>
              </a:rPr>
              <a:t>прочитанном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20248193">
            <a:off x="2174184" y="2051858"/>
            <a:ext cx="265044" cy="15240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351807" flipV="1">
            <a:off x="2174184" y="2435566"/>
            <a:ext cx="265044" cy="15240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20248193">
            <a:off x="4481752" y="2397993"/>
            <a:ext cx="265044" cy="15240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1351807" flipV="1">
            <a:off x="4480889" y="2088594"/>
            <a:ext cx="265044" cy="15240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flipV="1">
            <a:off x="6604967" y="2206206"/>
            <a:ext cx="265044" cy="15240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33400" y="3684090"/>
            <a:ext cx="1492526" cy="966318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Выбор героя </a:t>
            </a:r>
            <a:endParaRPr lang="ru-RU" dirty="0" smtClean="0"/>
          </a:p>
          <a:p>
            <a:pPr algn="ctr"/>
            <a:r>
              <a:rPr lang="ru-RU" dirty="0" smtClean="0"/>
              <a:t>и </a:t>
            </a:r>
            <a:r>
              <a:rPr lang="ru-RU" dirty="0"/>
              <a:t>сюжета литературного произведения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769704" y="3766371"/>
            <a:ext cx="1789043" cy="801756"/>
          </a:xfrm>
          <a:prstGeom prst="roundRect">
            <a:avLst/>
          </a:prstGeom>
          <a:solidFill>
            <a:srgbClr val="C8861A"/>
          </a:solidFill>
          <a:ln>
            <a:solidFill>
              <a:srgbClr val="C8861A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Знакомство </a:t>
            </a:r>
            <a:endParaRPr lang="ru-RU" dirty="0" smtClean="0"/>
          </a:p>
          <a:p>
            <a:pPr algn="ctr"/>
            <a:r>
              <a:rPr lang="ru-RU" dirty="0" smtClean="0"/>
              <a:t>с </a:t>
            </a:r>
            <a:r>
              <a:rPr lang="ru-RU" dirty="0"/>
              <a:t>жанром иллюстрации 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268153" y="3620742"/>
            <a:ext cx="2703029" cy="109301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Формирование художественных навыков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процессе рисования собственной иллюстрации</a:t>
            </a:r>
          </a:p>
        </p:txBody>
      </p:sp>
      <p:sp>
        <p:nvSpPr>
          <p:cNvPr id="29" name="Стрелка вправо 28"/>
          <p:cNvSpPr/>
          <p:nvPr/>
        </p:nvSpPr>
        <p:spPr>
          <a:xfrm flipV="1">
            <a:off x="2246866" y="4091048"/>
            <a:ext cx="265044" cy="15240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flipV="1">
            <a:off x="4796663" y="4091048"/>
            <a:ext cx="265044" cy="152400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013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6" name="Google Shape;286;p38"/>
          <p:cNvCxnSpPr/>
          <p:nvPr/>
        </p:nvCxnSpPr>
        <p:spPr>
          <a:xfrm>
            <a:off x="797619" y="978312"/>
            <a:ext cx="7509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3" name="Google Shape;293;p38"/>
          <p:cNvSpPr txBox="1"/>
          <p:nvPr/>
        </p:nvSpPr>
        <p:spPr>
          <a:xfrm>
            <a:off x="-234200" y="4447700"/>
            <a:ext cx="9066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chemeClr val="dk2"/>
                </a:solidFill>
                <a:latin typeface="Rufina"/>
                <a:ea typeface="Rufina"/>
                <a:cs typeface="Rufina"/>
                <a:sym typeface="Rufina"/>
              </a:rPr>
              <a:t>“</a:t>
            </a:r>
            <a:endParaRPr sz="12000" b="1">
              <a:solidFill>
                <a:schemeClr val="dk2"/>
              </a:solidFill>
              <a:latin typeface="Rufina"/>
              <a:ea typeface="Rufina"/>
              <a:cs typeface="Rufina"/>
              <a:sym typeface="Rufina"/>
            </a:endParaRPr>
          </a:p>
        </p:txBody>
      </p:sp>
      <p:sp>
        <p:nvSpPr>
          <p:cNvPr id="14" name="Google Shape;561;p56"/>
          <p:cNvSpPr txBox="1">
            <a:spLocks/>
          </p:cNvSpPr>
          <p:nvPr/>
        </p:nvSpPr>
        <p:spPr>
          <a:xfrm>
            <a:off x="672399" y="484572"/>
            <a:ext cx="7325287" cy="509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fina"/>
              <a:buNone/>
              <a:defRPr sz="3000" b="1" i="0" u="none" strike="noStrike" cap="none">
                <a:solidFill>
                  <a:schemeClr val="lt2"/>
                </a:solidFill>
                <a:latin typeface="Rufina"/>
                <a:ea typeface="Rufina"/>
                <a:cs typeface="Rufina"/>
                <a:sym typeface="Rufi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ru-RU" sz="1800" dirty="0" smtClean="0">
                <a:latin typeface="+mn-lt"/>
              </a:rPr>
              <a:t>Примеры иллюстративных работ:</a:t>
            </a:r>
            <a:endParaRPr lang="ru-RU" sz="1800" dirty="0">
              <a:latin typeface="+mn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75" y="1120983"/>
            <a:ext cx="2104131" cy="33189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98" y="1128784"/>
            <a:ext cx="2346326" cy="33189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98" y="1135908"/>
            <a:ext cx="2357355" cy="33345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359" y="1806049"/>
            <a:ext cx="3557321" cy="251552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411" y="1764416"/>
            <a:ext cx="3558269" cy="251553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98" y="1121848"/>
            <a:ext cx="2346326" cy="331805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98" y="1135908"/>
            <a:ext cx="2365808" cy="334560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751" y="1764416"/>
            <a:ext cx="3514929" cy="24855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97" y="1135908"/>
            <a:ext cx="2302687" cy="325718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29" y="1764416"/>
            <a:ext cx="3577751" cy="252997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379" y="1128785"/>
            <a:ext cx="2356645" cy="3333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6" name="Google Shape;286;p38"/>
          <p:cNvCxnSpPr/>
          <p:nvPr/>
        </p:nvCxnSpPr>
        <p:spPr>
          <a:xfrm>
            <a:off x="797619" y="978312"/>
            <a:ext cx="7509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3" name="Google Shape;293;p38"/>
          <p:cNvSpPr txBox="1"/>
          <p:nvPr/>
        </p:nvSpPr>
        <p:spPr>
          <a:xfrm>
            <a:off x="-234200" y="4447700"/>
            <a:ext cx="9066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chemeClr val="dk2"/>
                </a:solidFill>
                <a:latin typeface="Rufina"/>
                <a:ea typeface="Rufina"/>
                <a:cs typeface="Rufina"/>
                <a:sym typeface="Rufina"/>
              </a:rPr>
              <a:t>“</a:t>
            </a:r>
            <a:endParaRPr sz="12000" b="1">
              <a:solidFill>
                <a:schemeClr val="dk2"/>
              </a:solidFill>
              <a:latin typeface="Rufina"/>
              <a:ea typeface="Rufina"/>
              <a:cs typeface="Rufina"/>
              <a:sym typeface="Rufina"/>
            </a:endParaRPr>
          </a:p>
        </p:txBody>
      </p:sp>
      <p:sp>
        <p:nvSpPr>
          <p:cNvPr id="14" name="Google Shape;561;p56"/>
          <p:cNvSpPr txBox="1">
            <a:spLocks/>
          </p:cNvSpPr>
          <p:nvPr/>
        </p:nvSpPr>
        <p:spPr>
          <a:xfrm>
            <a:off x="672399" y="484572"/>
            <a:ext cx="7325287" cy="509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fina"/>
              <a:buNone/>
              <a:defRPr sz="3000" b="1" i="0" u="none" strike="noStrike" cap="none">
                <a:solidFill>
                  <a:schemeClr val="lt2"/>
                </a:solidFill>
                <a:latin typeface="Rufina"/>
                <a:ea typeface="Rufina"/>
                <a:cs typeface="Rufina"/>
                <a:sym typeface="Rufi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ru-RU" sz="1800" dirty="0" smtClean="0">
                <a:latin typeface="+mn-lt"/>
              </a:rPr>
              <a:t>Примеры иллюстративных работ:</a:t>
            </a:r>
            <a:endParaRPr lang="ru-RU" sz="1800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18521" r="39341" b="14146"/>
          <a:stretch/>
        </p:blipFill>
        <p:spPr>
          <a:xfrm rot="333453">
            <a:off x="344059" y="1784005"/>
            <a:ext cx="1985115" cy="2676905"/>
          </a:xfrm>
          <a:prstGeom prst="rect">
            <a:avLst/>
          </a:prstGeom>
        </p:spPr>
      </p:pic>
      <p:sp>
        <p:nvSpPr>
          <p:cNvPr id="24" name="Google Shape;561;p56"/>
          <p:cNvSpPr txBox="1">
            <a:spLocks/>
          </p:cNvSpPr>
          <p:nvPr/>
        </p:nvSpPr>
        <p:spPr>
          <a:xfrm>
            <a:off x="672399" y="1089372"/>
            <a:ext cx="3940033" cy="509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fina"/>
              <a:buNone/>
              <a:defRPr sz="3000" b="1" i="0" u="none" strike="noStrike" cap="none">
                <a:solidFill>
                  <a:schemeClr val="lt2"/>
                </a:solidFill>
                <a:latin typeface="Rufina"/>
                <a:ea typeface="Rufina"/>
                <a:cs typeface="Rufina"/>
                <a:sym typeface="Rufi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ru-RU" sz="1800" dirty="0" smtClean="0">
                <a:latin typeface="+mn-lt"/>
              </a:rPr>
              <a:t>Станислав Востоков «Рукавица»</a:t>
            </a:r>
            <a:endParaRPr lang="ru-RU" sz="1800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74" y="1872751"/>
            <a:ext cx="3534536" cy="24994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952" y="1212574"/>
            <a:ext cx="2232309" cy="31568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80" y="1872751"/>
            <a:ext cx="3530613" cy="24966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74" y="1867904"/>
            <a:ext cx="3544819" cy="25066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86" y="1867905"/>
            <a:ext cx="3563624" cy="25199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80" y="1867552"/>
            <a:ext cx="3537965" cy="25018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91" y="1861855"/>
            <a:ext cx="3562454" cy="251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6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6" name="Google Shape;286;p38"/>
          <p:cNvCxnSpPr/>
          <p:nvPr/>
        </p:nvCxnSpPr>
        <p:spPr>
          <a:xfrm>
            <a:off x="797619" y="978312"/>
            <a:ext cx="7509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3" name="Google Shape;293;p38"/>
          <p:cNvSpPr txBox="1"/>
          <p:nvPr/>
        </p:nvSpPr>
        <p:spPr>
          <a:xfrm>
            <a:off x="-234200" y="4447700"/>
            <a:ext cx="9066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chemeClr val="dk2"/>
                </a:solidFill>
                <a:latin typeface="Rufina"/>
                <a:ea typeface="Rufina"/>
                <a:cs typeface="Rufina"/>
                <a:sym typeface="Rufina"/>
              </a:rPr>
              <a:t>“</a:t>
            </a:r>
            <a:endParaRPr sz="12000" b="1">
              <a:solidFill>
                <a:schemeClr val="dk2"/>
              </a:solidFill>
              <a:latin typeface="Rufina"/>
              <a:ea typeface="Rufina"/>
              <a:cs typeface="Rufina"/>
              <a:sym typeface="Rufina"/>
            </a:endParaRPr>
          </a:p>
        </p:txBody>
      </p:sp>
      <p:sp>
        <p:nvSpPr>
          <p:cNvPr id="14" name="Google Shape;561;p56"/>
          <p:cNvSpPr txBox="1">
            <a:spLocks/>
          </p:cNvSpPr>
          <p:nvPr/>
        </p:nvSpPr>
        <p:spPr>
          <a:xfrm>
            <a:off x="672399" y="484572"/>
            <a:ext cx="7325287" cy="509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fina"/>
              <a:buNone/>
              <a:defRPr sz="3000" b="1" i="0" u="none" strike="noStrike" cap="none">
                <a:solidFill>
                  <a:schemeClr val="lt2"/>
                </a:solidFill>
                <a:latin typeface="Rufina"/>
                <a:ea typeface="Rufina"/>
                <a:cs typeface="Rufina"/>
                <a:sym typeface="Rufi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ru-RU" sz="1800" dirty="0" smtClean="0">
                <a:latin typeface="+mn-lt"/>
              </a:rPr>
              <a:t>Примеры иллюстративных работ:</a:t>
            </a:r>
            <a:endParaRPr lang="ru-RU" sz="1800" dirty="0">
              <a:latin typeface="+mn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9" r="18181"/>
          <a:stretch/>
        </p:blipFill>
        <p:spPr>
          <a:xfrm>
            <a:off x="443948" y="1202795"/>
            <a:ext cx="2050945" cy="322930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80" y="1099931"/>
            <a:ext cx="4822904" cy="341046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80" y="1101859"/>
            <a:ext cx="4822904" cy="34104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81" y="1099931"/>
            <a:ext cx="4822904" cy="34104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79" y="1098002"/>
            <a:ext cx="4825630" cy="34123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54" y="1098002"/>
            <a:ext cx="4825630" cy="341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5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6" name="Google Shape;286;p38"/>
          <p:cNvCxnSpPr/>
          <p:nvPr/>
        </p:nvCxnSpPr>
        <p:spPr>
          <a:xfrm>
            <a:off x="797619" y="978312"/>
            <a:ext cx="7509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3" name="Google Shape;293;p38"/>
          <p:cNvSpPr txBox="1"/>
          <p:nvPr/>
        </p:nvSpPr>
        <p:spPr>
          <a:xfrm>
            <a:off x="-234200" y="4447700"/>
            <a:ext cx="9066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 b="1">
                <a:solidFill>
                  <a:schemeClr val="dk2"/>
                </a:solidFill>
                <a:latin typeface="Rufina"/>
                <a:ea typeface="Rufina"/>
                <a:cs typeface="Rufina"/>
                <a:sym typeface="Rufina"/>
              </a:rPr>
              <a:t>“</a:t>
            </a:r>
            <a:endParaRPr sz="12000" b="1">
              <a:solidFill>
                <a:schemeClr val="dk2"/>
              </a:solidFill>
              <a:latin typeface="Rufina"/>
              <a:ea typeface="Rufina"/>
              <a:cs typeface="Rufina"/>
              <a:sym typeface="Rufina"/>
            </a:endParaRPr>
          </a:p>
        </p:txBody>
      </p:sp>
      <p:sp>
        <p:nvSpPr>
          <p:cNvPr id="14" name="Google Shape;561;p56"/>
          <p:cNvSpPr txBox="1">
            <a:spLocks/>
          </p:cNvSpPr>
          <p:nvPr/>
        </p:nvSpPr>
        <p:spPr>
          <a:xfrm>
            <a:off x="672399" y="484572"/>
            <a:ext cx="7325287" cy="509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fina"/>
              <a:buNone/>
              <a:defRPr sz="3000" b="1" i="0" u="none" strike="noStrike" cap="none">
                <a:solidFill>
                  <a:schemeClr val="lt2"/>
                </a:solidFill>
                <a:latin typeface="Rufina"/>
                <a:ea typeface="Rufina"/>
                <a:cs typeface="Rufina"/>
                <a:sym typeface="Rufi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ru-RU" sz="1800" dirty="0" smtClean="0">
                <a:latin typeface="+mn-lt"/>
              </a:rPr>
              <a:t>Примеры иллюстративных работ:</a:t>
            </a:r>
            <a:endParaRPr lang="ru-RU" sz="1800" dirty="0"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18" y="1419293"/>
            <a:ext cx="2186170" cy="294258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72399" y="1052715"/>
            <a:ext cx="4818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>
                <a:solidFill>
                  <a:srgbClr val="B66317"/>
                </a:solidFill>
                <a:latin typeface="+mn-lt"/>
              </a:rPr>
              <a:t>Станислав Востоков </a:t>
            </a:r>
            <a:r>
              <a:rPr lang="ru-RU" sz="1800" b="1" dirty="0" smtClean="0">
                <a:solidFill>
                  <a:srgbClr val="B66317"/>
                </a:solidFill>
                <a:latin typeface="+mn-lt"/>
              </a:rPr>
              <a:t>«Фрося Коровина»</a:t>
            </a:r>
            <a:endParaRPr lang="ru-RU" sz="1800" b="1" dirty="0">
              <a:solidFill>
                <a:srgbClr val="B66317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72" y="1419293"/>
            <a:ext cx="4258789" cy="30115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72" y="1419293"/>
            <a:ext cx="4258789" cy="30115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463" y="1419293"/>
            <a:ext cx="4262398" cy="30141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464" y="1419293"/>
            <a:ext cx="4262398" cy="30141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464" y="1419293"/>
            <a:ext cx="4262398" cy="30141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462" y="1411773"/>
            <a:ext cx="4262399" cy="30141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462" y="1411773"/>
            <a:ext cx="4262399" cy="301411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443" y="1424338"/>
            <a:ext cx="4254417" cy="30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0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ook Publishers Day by Slidesgo">
  <a:themeElements>
    <a:clrScheme name="Simple Light">
      <a:dk1>
        <a:srgbClr val="552C07"/>
      </a:dk1>
      <a:lt1>
        <a:srgbClr val="FAF7EF"/>
      </a:lt1>
      <a:dk2>
        <a:srgbClr val="D8CCAE"/>
      </a:dk2>
      <a:lt2>
        <a:srgbClr val="B66317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552C0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325</Words>
  <Application>Microsoft Office PowerPoint</Application>
  <PresentationFormat>Экран (16:9)</PresentationFormat>
  <Paragraphs>62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Roboto Mono</vt:lpstr>
      <vt:lpstr>Bebas Neue</vt:lpstr>
      <vt:lpstr>Arial</vt:lpstr>
      <vt:lpstr>Rufina</vt:lpstr>
      <vt:lpstr>Anaheim</vt:lpstr>
      <vt:lpstr>Book Publishers Day by Slidesgo</vt:lpstr>
      <vt:lpstr>Формирование художественных навыков ученика младшего школьного возраста в процессе иллюстрирования современной детской литературы</vt:lpstr>
      <vt:lpstr>10%</vt:lpstr>
      <vt:lpstr>Пример урока иллюстрации «Твои книжки» из ученика под редакцией Б.М. Неменского «Изобразительное искусство. Искусство вокруг нас» для третьего класса: </vt:lpstr>
      <vt:lpstr>Результат поверхностного понимания задания по иллюстрации:</vt:lpstr>
      <vt:lpstr>Универсальная схема построения внеурочных занятий по иллюстрированию детской литературы:</vt:lpstr>
      <vt:lpstr>Презентация PowerPoint</vt:lpstr>
      <vt:lpstr>Презентация PowerPoint</vt:lpstr>
      <vt:lpstr>Презентация PowerPoint</vt:lpstr>
      <vt:lpstr>Презентация PowerPoint</vt:lpstr>
      <vt:lpstr>Навыки приобретенные по результатам проведённого цикла мероприятий по знакомству учащихся третьих классов с современной детской литературой и искусством иллюстрации: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Book Publishers Day</dc:title>
  <dc:creator>Библиотека</dc:creator>
  <cp:lastModifiedBy>Библиотека</cp:lastModifiedBy>
  <cp:revision>25</cp:revision>
  <dcterms:modified xsi:type="dcterms:W3CDTF">2023-11-30T11:48:53Z</dcterms:modified>
</cp:coreProperties>
</file>