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61" r:id="rId3"/>
    <p:sldId id="260" r:id="rId4"/>
    <p:sldId id="259" r:id="rId5"/>
    <p:sldId id="274" r:id="rId6"/>
    <p:sldId id="275" r:id="rId7"/>
    <p:sldId id="268" r:id="rId8"/>
    <p:sldId id="269" r:id="rId9"/>
    <p:sldId id="271" r:id="rId10"/>
    <p:sldId id="263" r:id="rId11"/>
    <p:sldId id="273" r:id="rId12"/>
    <p:sldId id="257" r:id="rId13"/>
    <p:sldId id="264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70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07EF6-81C5-4142-A893-A10A45F1CE96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F02A0-870C-4D63-897B-A8EB10136A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89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F02A0-870C-4D63-897B-A8EB10136AD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176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4F04-5E7F-447F-855E-16D4DE958D7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2A7E2-E149-4381-AFD5-95EB4C9ED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87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4F04-5E7F-447F-855E-16D4DE958D7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2A7E2-E149-4381-AFD5-95EB4C9ED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05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4F04-5E7F-447F-855E-16D4DE958D7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2A7E2-E149-4381-AFD5-95EB4C9ED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2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4F04-5E7F-447F-855E-16D4DE958D7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2A7E2-E149-4381-AFD5-95EB4C9ED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23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4F04-5E7F-447F-855E-16D4DE958D7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2A7E2-E149-4381-AFD5-95EB4C9ED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24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4F04-5E7F-447F-855E-16D4DE958D7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2A7E2-E149-4381-AFD5-95EB4C9ED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81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4F04-5E7F-447F-855E-16D4DE958D7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2A7E2-E149-4381-AFD5-95EB4C9ED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48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4F04-5E7F-447F-855E-16D4DE958D7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2A7E2-E149-4381-AFD5-95EB4C9ED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09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4F04-5E7F-447F-855E-16D4DE958D7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2A7E2-E149-4381-AFD5-95EB4C9ED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37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4F04-5E7F-447F-855E-16D4DE958D7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2A7E2-E149-4381-AFD5-95EB4C9ED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17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4F04-5E7F-447F-855E-16D4DE958D7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2A7E2-E149-4381-AFD5-95EB4C9ED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816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rgbClr val="C00000">
                <a:lumMod val="42000"/>
                <a:lumOff val="58000"/>
                <a:alpha val="47000"/>
              </a:srgbClr>
            </a:gs>
            <a:gs pos="100000">
              <a:srgbClr val="ABC0E4">
                <a:lumMod val="98000"/>
                <a:lumOff val="2000"/>
              </a:srgb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D4F04-5E7F-447F-855E-16D4DE958D7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2A7E2-E149-4381-AFD5-95EB4C9ED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16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95C967C-4CA1-4574-AA66-3447F05046F9}"/>
              </a:ext>
            </a:extLst>
          </p:cNvPr>
          <p:cNvSpPr/>
          <p:nvPr/>
        </p:nvSpPr>
        <p:spPr>
          <a:xfrm>
            <a:off x="3099287" y="4122872"/>
            <a:ext cx="585846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 опыта работы учителя </a:t>
            </a:r>
          </a:p>
          <a:p>
            <a:pPr algn="ctr"/>
            <a:r>
              <a:rPr lang="ru-RU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изобразительного искусства</a:t>
            </a:r>
          </a:p>
          <a:p>
            <a:pPr algn="ctr"/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Истоминой </a:t>
            </a:r>
          </a:p>
          <a:p>
            <a:pPr algn="ctr"/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Любови Игоревны</a:t>
            </a:r>
            <a:endParaRPr lang="ru-RU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356FA-C640-40E6-98E5-ED477D29D270}"/>
              </a:ext>
            </a:extLst>
          </p:cNvPr>
          <p:cNvSpPr txBox="1"/>
          <p:nvPr/>
        </p:nvSpPr>
        <p:spPr>
          <a:xfrm>
            <a:off x="494065" y="211984"/>
            <a:ext cx="866102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</a:rPr>
              <a:t>Изучение темы </a:t>
            </a:r>
          </a:p>
          <a:p>
            <a:pPr algn="ctr"/>
            <a:r>
              <a:rPr lang="ru-RU" sz="4800" b="1" dirty="0">
                <a:solidFill>
                  <a:srgbClr val="C00000"/>
                </a:solidFill>
              </a:rPr>
              <a:t>Великой Отечественной войны </a:t>
            </a:r>
          </a:p>
          <a:p>
            <a:pPr algn="ctr"/>
            <a:r>
              <a:rPr lang="ru-RU" sz="4800" b="1" dirty="0">
                <a:solidFill>
                  <a:srgbClr val="C00000"/>
                </a:solidFill>
              </a:rPr>
              <a:t>на уроках </a:t>
            </a:r>
          </a:p>
          <a:p>
            <a:pPr algn="ctr"/>
            <a:r>
              <a:rPr lang="ru-RU" sz="4800" b="1" dirty="0">
                <a:solidFill>
                  <a:srgbClr val="C00000"/>
                </a:solidFill>
              </a:rPr>
              <a:t>изобразительного искусства </a:t>
            </a:r>
          </a:p>
          <a:p>
            <a:pPr algn="ctr"/>
            <a:r>
              <a:rPr lang="ru-RU" sz="4800" b="1" dirty="0">
                <a:solidFill>
                  <a:srgbClr val="C00000"/>
                </a:solidFill>
              </a:rPr>
              <a:t>в школе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181FE9-FC9D-4597-A9CF-C14A2DA29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3327"/>
            <a:ext cx="2901948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43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D16551-98D9-437B-9146-A68E0E1C7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3" y="3264376"/>
            <a:ext cx="2402025" cy="33242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A74A8E-534D-4167-8D5B-7C37B4293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06" y="3264376"/>
            <a:ext cx="2293768" cy="33242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78C335-81A6-4D2F-A797-3A0931FF5E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3999" r="2876" b="6078"/>
          <a:stretch/>
        </p:blipFill>
        <p:spPr>
          <a:xfrm rot="5400000">
            <a:off x="5831108" y="3779615"/>
            <a:ext cx="3263288" cy="229376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626972-216E-42E5-BE38-1FF54E738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63" y="332043"/>
            <a:ext cx="3657600" cy="25276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4103FE-1E6E-4989-97B9-EB88FC4AD38B}"/>
              </a:ext>
            </a:extLst>
          </p:cNvPr>
          <p:cNvSpPr txBox="1"/>
          <p:nvPr/>
        </p:nvSpPr>
        <p:spPr>
          <a:xfrm>
            <a:off x="4984943" y="757646"/>
            <a:ext cx="32968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Школьный конкурс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плаката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к Дню Победы</a:t>
            </a:r>
          </a:p>
        </p:txBody>
      </p:sp>
    </p:spTree>
    <p:extLst>
      <p:ext uri="{BB962C8B-B14F-4D97-AF65-F5344CB8AC3E}">
        <p14:creationId xmlns:p14="http://schemas.microsoft.com/office/powerpoint/2010/main" val="817906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8EDD7D-25B2-496E-A0CA-BB72E72C8F31}"/>
              </a:ext>
            </a:extLst>
          </p:cNvPr>
          <p:cNvSpPr txBox="1"/>
          <p:nvPr/>
        </p:nvSpPr>
        <p:spPr>
          <a:xfrm>
            <a:off x="5087159" y="668952"/>
            <a:ext cx="32151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Школьный конкурс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 боевых листков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75CF5B-96D2-41BB-8101-C4B0D0871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33" r="27857" b="4190"/>
          <a:stretch/>
        </p:blipFill>
        <p:spPr>
          <a:xfrm>
            <a:off x="4140926" y="2952001"/>
            <a:ext cx="4676503" cy="36053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C1A7F8-44EA-4199-B949-D19ED1642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7471" r="4863" b="6206"/>
          <a:stretch/>
        </p:blipFill>
        <p:spPr>
          <a:xfrm rot="5400000">
            <a:off x="-423092" y="1137194"/>
            <a:ext cx="5838168" cy="415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97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0201D6-41CC-4009-AEA3-7423E2402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t="3153" r="2549" b="4251"/>
          <a:stretch/>
        </p:blipFill>
        <p:spPr>
          <a:xfrm>
            <a:off x="4515055" y="1105688"/>
            <a:ext cx="4491272" cy="3121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96D39D-06D8-48E0-8720-E976D357B6E6}"/>
              </a:ext>
            </a:extLst>
          </p:cNvPr>
          <p:cNvSpPr txBox="1"/>
          <p:nvPr/>
        </p:nvSpPr>
        <p:spPr>
          <a:xfrm>
            <a:off x="5774303" y="151581"/>
            <a:ext cx="24352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Проект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«Дети войны»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002981-86DB-4F36-B541-BB979700D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2001" r="767" b="2126"/>
          <a:stretch/>
        </p:blipFill>
        <p:spPr>
          <a:xfrm>
            <a:off x="261517" y="232227"/>
            <a:ext cx="4500885" cy="31967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12BAE7-72A1-4F09-88FB-294A8CA353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" t="2061" r="1008" b="2890"/>
          <a:stretch/>
        </p:blipFill>
        <p:spPr>
          <a:xfrm>
            <a:off x="3491345" y="4213329"/>
            <a:ext cx="3484497" cy="24893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66389D-C72A-4226-ADAC-DE00B90000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5" t="3366" r="5286" b="43030"/>
          <a:stretch/>
        </p:blipFill>
        <p:spPr>
          <a:xfrm rot="20356255">
            <a:off x="902054" y="3276124"/>
            <a:ext cx="2289740" cy="31864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2635A7-2B3F-4F08-8772-6E1EE5B974E4}"/>
              </a:ext>
            </a:extLst>
          </p:cNvPr>
          <p:cNvSpPr txBox="1"/>
          <p:nvPr/>
        </p:nvSpPr>
        <p:spPr>
          <a:xfrm>
            <a:off x="6975842" y="5698695"/>
            <a:ext cx="2168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Иллюстрирование </a:t>
            </a:r>
          </a:p>
          <a:p>
            <a:pPr algn="ctr"/>
            <a:r>
              <a:rPr lang="ru-RU" dirty="0"/>
              <a:t>книги стихов</a:t>
            </a:r>
          </a:p>
          <a:p>
            <a:pPr algn="ctr"/>
            <a:r>
              <a:rPr lang="ru-RU" dirty="0"/>
              <a:t>Лидии Григорьевой </a:t>
            </a:r>
          </a:p>
        </p:txBody>
      </p:sp>
    </p:spTree>
    <p:extLst>
      <p:ext uri="{BB962C8B-B14F-4D97-AF65-F5344CB8AC3E}">
        <p14:creationId xmlns:p14="http://schemas.microsoft.com/office/powerpoint/2010/main" val="3916488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F68251-59A1-450F-A0F8-DAB169E1F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680" y="3965029"/>
            <a:ext cx="1830613" cy="25818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4ABBA7-8B64-4B3D-B35F-9B5603AA1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88" y="202522"/>
            <a:ext cx="4849335" cy="34284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FD54E7E-483F-4AB0-B743-82085ECC9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576" y="3965029"/>
            <a:ext cx="1864693" cy="25818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18DFC5-4BD9-4926-B393-C3AF6E592D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"/>
          <a:stretch/>
        </p:blipFill>
        <p:spPr>
          <a:xfrm rot="5400000">
            <a:off x="2213103" y="4318635"/>
            <a:ext cx="2586695" cy="18697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D4C6E4-798E-4521-BB4A-10CD555A59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17" y="1419918"/>
            <a:ext cx="2581836" cy="18306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D63A27-26B6-4649-BCB1-1DF4C8FDCF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3" r="50000" b="29332"/>
          <a:stretch/>
        </p:blipFill>
        <p:spPr>
          <a:xfrm>
            <a:off x="373695" y="3960170"/>
            <a:ext cx="1830615" cy="25818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037664-A493-41E8-A1F3-60B0623E7AD0}"/>
              </a:ext>
            </a:extLst>
          </p:cNvPr>
          <p:cNvSpPr txBox="1"/>
          <p:nvPr/>
        </p:nvSpPr>
        <p:spPr>
          <a:xfrm>
            <a:off x="195877" y="196777"/>
            <a:ext cx="3867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«Народное ополчение»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C54F-C725-4A19-AC0C-85BD6C13C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993" y="1044306"/>
            <a:ext cx="1830613" cy="26084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ACF57-8E68-449D-9B0B-F3E05B0B9830}"/>
              </a:ext>
            </a:extLst>
          </p:cNvPr>
          <p:cNvSpPr txBox="1"/>
          <p:nvPr/>
        </p:nvSpPr>
        <p:spPr>
          <a:xfrm>
            <a:off x="622660" y="3590838"/>
            <a:ext cx="150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Бокова К. 9кл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9FBDE3-5A36-45E4-8C74-E3AF8C3B4ADE}"/>
              </a:ext>
            </a:extLst>
          </p:cNvPr>
          <p:cNvSpPr txBox="1"/>
          <p:nvPr/>
        </p:nvSpPr>
        <p:spPr>
          <a:xfrm>
            <a:off x="2734174" y="3569100"/>
            <a:ext cx="169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Аганина</a:t>
            </a:r>
            <a:r>
              <a:rPr lang="ru-RU" dirty="0"/>
              <a:t> М. 9кл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A942E-CEB1-47EC-BE6D-0AC1E31638C1}"/>
              </a:ext>
            </a:extLst>
          </p:cNvPr>
          <p:cNvSpPr txBox="1"/>
          <p:nvPr/>
        </p:nvSpPr>
        <p:spPr>
          <a:xfrm>
            <a:off x="4953329" y="6489755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Морозова К.9кл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802025-271E-4E4A-A256-D8D171791823}"/>
              </a:ext>
            </a:extLst>
          </p:cNvPr>
          <p:cNvSpPr txBox="1"/>
          <p:nvPr/>
        </p:nvSpPr>
        <p:spPr>
          <a:xfrm>
            <a:off x="6876205" y="6511560"/>
            <a:ext cx="212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Селиверстова А.9кл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20CB74-5246-4DDB-8624-539EFB369331}"/>
              </a:ext>
            </a:extLst>
          </p:cNvPr>
          <p:cNvSpPr txBox="1"/>
          <p:nvPr/>
        </p:nvSpPr>
        <p:spPr>
          <a:xfrm>
            <a:off x="2693812" y="6489260"/>
            <a:ext cx="166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Алабина А. 9кл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7B6CC1-17F4-4DCA-A937-D137188A8D41}"/>
              </a:ext>
            </a:extLst>
          </p:cNvPr>
          <p:cNvSpPr txBox="1"/>
          <p:nvPr/>
        </p:nvSpPr>
        <p:spPr>
          <a:xfrm>
            <a:off x="481406" y="6511560"/>
            <a:ext cx="159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Кардаш Н. 9кл</a:t>
            </a:r>
          </a:p>
        </p:txBody>
      </p:sp>
    </p:spTree>
    <p:extLst>
      <p:ext uri="{BB962C8B-B14F-4D97-AF65-F5344CB8AC3E}">
        <p14:creationId xmlns:p14="http://schemas.microsoft.com/office/powerpoint/2010/main" val="3551415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1AB2B-86F6-47F4-BC61-0054C69096AE}"/>
              </a:ext>
            </a:extLst>
          </p:cNvPr>
          <p:cNvSpPr txBox="1"/>
          <p:nvPr/>
        </p:nvSpPr>
        <p:spPr>
          <a:xfrm>
            <a:off x="2733195" y="2905780"/>
            <a:ext cx="3677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41647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F07A18-512B-48E1-AFFB-66F2BA0FFC45}"/>
              </a:ext>
            </a:extLst>
          </p:cNvPr>
          <p:cNvSpPr txBox="1"/>
          <p:nvPr/>
        </p:nvSpPr>
        <p:spPr>
          <a:xfrm>
            <a:off x="326762" y="6107139"/>
            <a:ext cx="7272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Метапредметные связи с уроками истории, литературы, музыки, МХК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51C60B-1988-4FC9-9854-325CD6E7C997}"/>
              </a:ext>
            </a:extLst>
          </p:cNvPr>
          <p:cNvSpPr txBox="1"/>
          <p:nvPr/>
        </p:nvSpPr>
        <p:spPr>
          <a:xfrm>
            <a:off x="703242" y="211892"/>
            <a:ext cx="80434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Урочная и внеурочная деятельность по теме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«Великая Отечественная война в рисунках детей»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A5C7D-2EF4-41A8-84DF-777F122D8504}"/>
              </a:ext>
            </a:extLst>
          </p:cNvPr>
          <p:cNvSpPr txBox="1"/>
          <p:nvPr/>
        </p:nvSpPr>
        <p:spPr>
          <a:xfrm>
            <a:off x="326762" y="1461563"/>
            <a:ext cx="724910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Цели и задачи обучения:</a:t>
            </a:r>
          </a:p>
          <a:p>
            <a:pPr marL="285750" indent="-285750">
              <a:buFontTx/>
              <a:buChar char="-"/>
            </a:pPr>
            <a:r>
              <a:rPr lang="ru-RU" dirty="0"/>
              <a:t>познакомить учащихся с историей и произведениями </a:t>
            </a:r>
          </a:p>
          <a:p>
            <a:r>
              <a:rPr lang="ru-RU" dirty="0"/>
              <a:t>     искусства о Великой Отечественной войне; 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расширять общекультурный кругозор учащихся </a:t>
            </a:r>
          </a:p>
          <a:p>
            <a:r>
              <a:rPr lang="ru-RU" dirty="0"/>
              <a:t>      на основе ценностных ориентиров и личностного опыта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развивать у учащихся эмоциональное и целенаправленное </a:t>
            </a:r>
          </a:p>
          <a:p>
            <a:r>
              <a:rPr lang="ru-RU" dirty="0"/>
              <a:t>     восприятия произведений изобразительного искусства </a:t>
            </a:r>
          </a:p>
          <a:p>
            <a:r>
              <a:rPr lang="ru-RU" dirty="0"/>
              <a:t>     о Великой отечественной войне.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развивать творческие способности в </a:t>
            </a:r>
            <a:r>
              <a:rPr lang="ru-RU" dirty="0" err="1"/>
              <a:t>поисково</a:t>
            </a:r>
            <a:r>
              <a:rPr lang="ru-RU" dirty="0"/>
              <a:t> – исследовательских</a:t>
            </a:r>
          </a:p>
          <a:p>
            <a:r>
              <a:rPr lang="ru-RU" dirty="0"/>
              <a:t>     и индивидуальных видах учебной деятельности</a:t>
            </a:r>
          </a:p>
          <a:p>
            <a:pPr marL="285750" indent="-285750">
              <a:buFontTx/>
              <a:buChar char="-"/>
            </a:pPr>
            <a:r>
              <a:rPr lang="ru-RU" dirty="0"/>
              <a:t>закреплять знания сюжетной композиции, пропорций </a:t>
            </a:r>
          </a:p>
          <a:p>
            <a:r>
              <a:rPr lang="ru-RU" dirty="0"/>
              <a:t>     фигуры человека, линейной и воздушной перспективы.</a:t>
            </a:r>
          </a:p>
          <a:p>
            <a:r>
              <a:rPr lang="ru-RU" dirty="0"/>
              <a:t>-   воспитывать чувства патриотизма; любви к своей Родине; </a:t>
            </a:r>
          </a:p>
          <a:p>
            <a:r>
              <a:rPr lang="ru-RU" dirty="0"/>
              <a:t>     чувства гордости за людей, отстоявших страну в годы </a:t>
            </a:r>
          </a:p>
          <a:p>
            <a:r>
              <a:rPr lang="ru-RU" dirty="0"/>
              <a:t>     Великой Отечественной войны.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104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38F63D-9CE6-4D16-A9F3-019ACE6DA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14" y="1174390"/>
            <a:ext cx="3028571" cy="273333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B76D31-1BA8-4696-8982-3A61D09D7F76}"/>
              </a:ext>
            </a:extLst>
          </p:cNvPr>
          <p:cNvSpPr/>
          <p:nvPr/>
        </p:nvSpPr>
        <p:spPr>
          <a:xfrm>
            <a:off x="528614" y="4065176"/>
            <a:ext cx="21425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Кукрыниксы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«Бегство фашистов</a:t>
            </a:r>
          </a:p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из Новгорода»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592CBE3-D915-4700-B18F-6F3A483F9B63}"/>
              </a:ext>
            </a:extLst>
          </p:cNvPr>
          <p:cNvSpPr/>
          <p:nvPr/>
        </p:nvSpPr>
        <p:spPr>
          <a:xfrm>
            <a:off x="3936267" y="10001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годы войны изобразительное искусство по праву стало «сражающимся искусством»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69BDFB-4AA6-4CE9-9A34-E214EA533B81}"/>
              </a:ext>
            </a:extLst>
          </p:cNvPr>
          <p:cNvSpPr txBox="1"/>
          <p:nvPr/>
        </p:nvSpPr>
        <p:spPr>
          <a:xfrm>
            <a:off x="331752" y="46007"/>
            <a:ext cx="84092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Мультимедийная презентация с репродукциями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картин художников о Великой Отечественной войне</a:t>
            </a:r>
          </a:p>
        </p:txBody>
      </p:sp>
      <p:pic>
        <p:nvPicPr>
          <p:cNvPr id="1026" name="Рисунок 50" descr="http://spokusa.com.ua/downloads/%D0%A1%D0%B5%D1%81%D1%82%D1%80%D0%B8%D1%86%D0%B0.jpg">
            <a:extLst>
              <a:ext uri="{FF2B5EF4-FFF2-40B4-BE49-F238E27FC236}">
                <a16:creationId xmlns:a16="http://schemas.microsoft.com/office/drawing/2014/main" id="{6F868F33-4B27-47AC-AC3F-36588A9BF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267" y="1753685"/>
            <a:ext cx="2518774" cy="3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DA07007-9F62-49AC-82B1-BA6E7658CF4E}"/>
              </a:ext>
            </a:extLst>
          </p:cNvPr>
          <p:cNvSpPr/>
          <p:nvPr/>
        </p:nvSpPr>
        <p:spPr>
          <a:xfrm>
            <a:off x="6900261" y="4932110"/>
            <a:ext cx="2518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05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Марат Самсонов</a:t>
            </a:r>
          </a:p>
          <a:p>
            <a:r>
              <a:rPr lang="ru-RU" dirty="0">
                <a:solidFill>
                  <a:srgbClr val="505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«Сестрица» </a:t>
            </a:r>
            <a:endParaRPr lang="ru-RU" dirty="0"/>
          </a:p>
        </p:txBody>
      </p:sp>
      <p:pic>
        <p:nvPicPr>
          <p:cNvPr id="1027" name="Рисунок 49" descr="http://spokusa.com.ua/downloads/%D0%9E%D0%BF%D0%B0%D0%BB%D1%91%D0%BD%D0%BD%D0%B0%D1%8F%20%D0%B7%D0%B5%D0%BC%D0%BB%D1%8F.jpg">
            <a:extLst>
              <a:ext uri="{FF2B5EF4-FFF2-40B4-BE49-F238E27FC236}">
                <a16:creationId xmlns:a16="http://schemas.microsoft.com/office/drawing/2014/main" id="{7245012E-2848-4D3A-9E4F-4B9E7DE50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036" y="3636706"/>
            <a:ext cx="3760787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E7E0145-10EF-4DA5-B589-BD35EAA7C373}"/>
              </a:ext>
            </a:extLst>
          </p:cNvPr>
          <p:cNvSpPr/>
          <p:nvPr/>
        </p:nvSpPr>
        <p:spPr>
          <a:xfrm>
            <a:off x="3729318" y="6211669"/>
            <a:ext cx="2142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05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Борис </a:t>
            </a:r>
            <a:r>
              <a:rPr lang="ru-RU" dirty="0" err="1">
                <a:solidFill>
                  <a:srgbClr val="505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Неменский</a:t>
            </a:r>
            <a:r>
              <a:rPr lang="ru-RU" dirty="0">
                <a:solidFill>
                  <a:srgbClr val="505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505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«Земля опалённая»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5284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A414C2-B03D-48B9-8C73-EEE346BF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037" y="550216"/>
            <a:ext cx="2391040" cy="17932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C282DF-CB15-41A3-879F-6B46C6F25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59" t="4903" r="5298" b="4330"/>
          <a:stretch/>
        </p:blipFill>
        <p:spPr>
          <a:xfrm>
            <a:off x="5674776" y="2583958"/>
            <a:ext cx="2616742" cy="372382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568CDB-F1F4-486A-B11F-0779DDF470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8" t="8334" r="5735" b="6960"/>
          <a:stretch/>
        </p:blipFill>
        <p:spPr>
          <a:xfrm>
            <a:off x="1091609" y="4109175"/>
            <a:ext cx="3365272" cy="23832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EE9279-F711-4F55-BB63-32A908117175}"/>
              </a:ext>
            </a:extLst>
          </p:cNvPr>
          <p:cNvSpPr txBox="1"/>
          <p:nvPr/>
        </p:nvSpPr>
        <p:spPr>
          <a:xfrm>
            <a:off x="2573417" y="6461665"/>
            <a:ext cx="1883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Румянцева К. 8кл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901E69-71B1-4179-ADB3-94E51998C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3" y="1304424"/>
            <a:ext cx="3365272" cy="24354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BF6F71-FC55-42B9-9B2B-23034D35809F}"/>
              </a:ext>
            </a:extLst>
          </p:cNvPr>
          <p:cNvSpPr txBox="1"/>
          <p:nvPr/>
        </p:nvSpPr>
        <p:spPr>
          <a:xfrm>
            <a:off x="2048972" y="3739843"/>
            <a:ext cx="176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Гаврилюк А. 8кл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93DB2D-B017-4E75-8163-A808D553C8FD}"/>
              </a:ext>
            </a:extLst>
          </p:cNvPr>
          <p:cNvSpPr txBox="1"/>
          <p:nvPr/>
        </p:nvSpPr>
        <p:spPr>
          <a:xfrm>
            <a:off x="6537942" y="6363580"/>
            <a:ext cx="186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Долгушин М. 8кл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912E727-E19D-4B0E-ADCC-FA403C12882B}"/>
              </a:ext>
            </a:extLst>
          </p:cNvPr>
          <p:cNvSpPr/>
          <p:nvPr/>
        </p:nvSpPr>
        <p:spPr>
          <a:xfrm>
            <a:off x="0" y="103103"/>
            <a:ext cx="6204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Детские рисунки,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посвященные военной тематике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A9122D-CA73-48E7-AF52-E4BAC66AEC20}"/>
              </a:ext>
            </a:extLst>
          </p:cNvPr>
          <p:cNvSpPr/>
          <p:nvPr/>
        </p:nvSpPr>
        <p:spPr>
          <a:xfrm>
            <a:off x="3914000" y="1220419"/>
            <a:ext cx="261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Для участия в конкурсах</a:t>
            </a:r>
          </a:p>
          <a:p>
            <a:pPr marL="342900" indent="-342900">
              <a:buAutoNum type="arabicPeriod"/>
            </a:pPr>
            <a:r>
              <a:rPr lang="ru-RU" dirty="0"/>
              <a:t>Для оформления школы</a:t>
            </a:r>
          </a:p>
        </p:txBody>
      </p:sp>
    </p:spTree>
    <p:extLst>
      <p:ext uri="{BB962C8B-B14F-4D97-AF65-F5344CB8AC3E}">
        <p14:creationId xmlns:p14="http://schemas.microsoft.com/office/powerpoint/2010/main" val="2438218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74E504-A281-4DAC-813A-C92C9CEB9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9841" r="10857" b="11354"/>
          <a:stretch/>
        </p:blipFill>
        <p:spPr>
          <a:xfrm>
            <a:off x="5040773" y="3879669"/>
            <a:ext cx="3566409" cy="24868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00DD5C-26B3-4C1D-8A4F-27A1099D486A}"/>
              </a:ext>
            </a:extLst>
          </p:cNvPr>
          <p:cNvSpPr txBox="1"/>
          <p:nvPr/>
        </p:nvSpPr>
        <p:spPr>
          <a:xfrm>
            <a:off x="7011821" y="6366476"/>
            <a:ext cx="1535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Зорина А. 8кл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5F6420-2F77-462C-B63E-673955C5D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2280" r="3422" b="10212"/>
          <a:stretch/>
        </p:blipFill>
        <p:spPr>
          <a:xfrm rot="5400000">
            <a:off x="1499723" y="3564151"/>
            <a:ext cx="3231034" cy="24005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74B2F7-FC2F-47CF-9FED-57DA4C321D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" t="3402" r="5754" b="10088"/>
          <a:stretch/>
        </p:blipFill>
        <p:spPr>
          <a:xfrm rot="5400000">
            <a:off x="-164357" y="674096"/>
            <a:ext cx="3231033" cy="23533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A414C2-B03D-48B9-8C73-EEE346BF5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522" y="1635720"/>
            <a:ext cx="2391040" cy="17932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64A118-563E-487E-B544-356010F55A62}"/>
              </a:ext>
            </a:extLst>
          </p:cNvPr>
          <p:cNvSpPr txBox="1"/>
          <p:nvPr/>
        </p:nvSpPr>
        <p:spPr>
          <a:xfrm>
            <a:off x="2712236" y="6379930"/>
            <a:ext cx="1633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Стенина А. 8кл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A3B153-D3CF-4D8D-B0EA-AA2942519BB5}"/>
              </a:ext>
            </a:extLst>
          </p:cNvPr>
          <p:cNvSpPr txBox="1"/>
          <p:nvPr/>
        </p:nvSpPr>
        <p:spPr>
          <a:xfrm>
            <a:off x="73958" y="3525168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Зернова С. 8кл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82DE02-9562-433A-A907-E249595FBCC1}"/>
              </a:ext>
            </a:extLst>
          </p:cNvPr>
          <p:cNvSpPr txBox="1"/>
          <p:nvPr/>
        </p:nvSpPr>
        <p:spPr>
          <a:xfrm>
            <a:off x="3396807" y="189367"/>
            <a:ext cx="53045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Детские рисунки,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посвященные военной тематике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5EA10A-1E77-4750-8029-1A75467ED67E}"/>
              </a:ext>
            </a:extLst>
          </p:cNvPr>
          <p:cNvSpPr txBox="1"/>
          <p:nvPr/>
        </p:nvSpPr>
        <p:spPr>
          <a:xfrm>
            <a:off x="3115240" y="1527616"/>
            <a:ext cx="2910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Для участия в конкурсах</a:t>
            </a:r>
          </a:p>
          <a:p>
            <a:pPr marL="342900" indent="-342900">
              <a:buAutoNum type="arabicPeriod"/>
            </a:pPr>
            <a:r>
              <a:rPr lang="ru-RU" dirty="0"/>
              <a:t>Для оформления школы</a:t>
            </a:r>
          </a:p>
        </p:txBody>
      </p:sp>
    </p:spTree>
    <p:extLst>
      <p:ext uri="{BB962C8B-B14F-4D97-AF65-F5344CB8AC3E}">
        <p14:creationId xmlns:p14="http://schemas.microsoft.com/office/powerpoint/2010/main" val="428877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A414C2-B03D-48B9-8C73-EEE346BF5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43" y="1532958"/>
            <a:ext cx="2391040" cy="1793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82DE02-9562-433A-A907-E249595FBCC1}"/>
              </a:ext>
            </a:extLst>
          </p:cNvPr>
          <p:cNvSpPr txBox="1"/>
          <p:nvPr/>
        </p:nvSpPr>
        <p:spPr>
          <a:xfrm>
            <a:off x="462943" y="215096"/>
            <a:ext cx="53045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Детские рисунки,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посвященные военной тематике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5EA10A-1E77-4750-8029-1A75467ED67E}"/>
              </a:ext>
            </a:extLst>
          </p:cNvPr>
          <p:cNvSpPr txBox="1"/>
          <p:nvPr/>
        </p:nvSpPr>
        <p:spPr>
          <a:xfrm>
            <a:off x="3376496" y="1389932"/>
            <a:ext cx="2386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Для участия в конкурсах</a:t>
            </a:r>
          </a:p>
          <a:p>
            <a:pPr marL="342900" indent="-342900">
              <a:buAutoNum type="arabicPeriod"/>
            </a:pPr>
            <a:r>
              <a:rPr lang="ru-RU" dirty="0"/>
              <a:t>Для оформления школы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6F6DA1-DDCA-496A-AB59-92F44CDA5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51" y="3951551"/>
            <a:ext cx="3466111" cy="24975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243623-598D-4A58-9F5A-4915DFEDD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970773"/>
            <a:ext cx="3473230" cy="24522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695ECDB-BDF3-40D7-9AEB-6F863C6D92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8" t="17238" r="10857" b="9110"/>
          <a:stretch/>
        </p:blipFill>
        <p:spPr>
          <a:xfrm rot="5400000">
            <a:off x="5800581" y="708892"/>
            <a:ext cx="3374271" cy="23866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AD4FC6-E5FC-4962-BFDB-393127C1E96E}"/>
              </a:ext>
            </a:extLst>
          </p:cNvPr>
          <p:cNvSpPr txBox="1"/>
          <p:nvPr/>
        </p:nvSpPr>
        <p:spPr>
          <a:xfrm>
            <a:off x="6580608" y="3537865"/>
            <a:ext cx="181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Кошелева И. 8кл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16BAE0-52A2-4D65-8516-393A012292F6}"/>
              </a:ext>
            </a:extLst>
          </p:cNvPr>
          <p:cNvSpPr txBox="1"/>
          <p:nvPr/>
        </p:nvSpPr>
        <p:spPr>
          <a:xfrm>
            <a:off x="6968284" y="6488668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Насаев</a:t>
            </a:r>
            <a:r>
              <a:rPr lang="ru-RU" dirty="0"/>
              <a:t> Ш. 8кл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C083CD-36EA-4183-8F7A-00C208585891}"/>
              </a:ext>
            </a:extLst>
          </p:cNvPr>
          <p:cNvSpPr txBox="1"/>
          <p:nvPr/>
        </p:nvSpPr>
        <p:spPr>
          <a:xfrm>
            <a:off x="2664825" y="6432488"/>
            <a:ext cx="176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Кольцова Н. 8кл</a:t>
            </a:r>
          </a:p>
        </p:txBody>
      </p:sp>
    </p:spTree>
    <p:extLst>
      <p:ext uri="{BB962C8B-B14F-4D97-AF65-F5344CB8AC3E}">
        <p14:creationId xmlns:p14="http://schemas.microsoft.com/office/powerpoint/2010/main" val="2639134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6434E2-9937-4AE6-BED4-858383BAC2A7}"/>
              </a:ext>
            </a:extLst>
          </p:cNvPr>
          <p:cNvSpPr txBox="1"/>
          <p:nvPr/>
        </p:nvSpPr>
        <p:spPr>
          <a:xfrm>
            <a:off x="5352526" y="360967"/>
            <a:ext cx="2583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Урок Мужества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3A4C98-FF2F-4BB4-B487-5EE22E0AF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6185"/>
          <a:stretch/>
        </p:blipFill>
        <p:spPr>
          <a:xfrm>
            <a:off x="500856" y="360967"/>
            <a:ext cx="3845858" cy="27816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69BC91-5483-4D7A-BC0D-2F6E8E0B6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36" y="3842654"/>
            <a:ext cx="3879590" cy="2567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A6D34-20D8-468C-877E-BB59ECE3CECD}"/>
              </a:ext>
            </a:extLst>
          </p:cNvPr>
          <p:cNvSpPr txBox="1"/>
          <p:nvPr/>
        </p:nvSpPr>
        <p:spPr>
          <a:xfrm>
            <a:off x="4946677" y="1178583"/>
            <a:ext cx="33952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Оформление зала</a:t>
            </a:r>
          </a:p>
          <a:p>
            <a:r>
              <a:rPr lang="ru-RU" dirty="0"/>
              <a:t>       к уроку Мужества</a:t>
            </a:r>
          </a:p>
          <a:p>
            <a:r>
              <a:rPr lang="ru-RU" dirty="0"/>
              <a:t>2.    Подготовка Литературно-</a:t>
            </a:r>
          </a:p>
          <a:p>
            <a:r>
              <a:rPr lang="ru-RU" dirty="0"/>
              <a:t>       музыкальной композиции, </a:t>
            </a:r>
          </a:p>
          <a:p>
            <a:r>
              <a:rPr lang="ru-RU" dirty="0"/>
              <a:t>       посвященной памятной дате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4DCE24-3835-4A7B-B8C4-499DA8516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54" y="3852838"/>
            <a:ext cx="3845857" cy="254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95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6434E2-9937-4AE6-BED4-858383BAC2A7}"/>
              </a:ext>
            </a:extLst>
          </p:cNvPr>
          <p:cNvSpPr txBox="1"/>
          <p:nvPr/>
        </p:nvSpPr>
        <p:spPr>
          <a:xfrm>
            <a:off x="5352526" y="360967"/>
            <a:ext cx="2583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Урок Мужества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A6D34-20D8-468C-877E-BB59ECE3CECD}"/>
              </a:ext>
            </a:extLst>
          </p:cNvPr>
          <p:cNvSpPr txBox="1"/>
          <p:nvPr/>
        </p:nvSpPr>
        <p:spPr>
          <a:xfrm>
            <a:off x="5175482" y="884187"/>
            <a:ext cx="33952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Оформление зала</a:t>
            </a:r>
          </a:p>
          <a:p>
            <a:r>
              <a:rPr lang="ru-RU" dirty="0"/>
              <a:t>       к уроку Мужества</a:t>
            </a:r>
          </a:p>
          <a:p>
            <a:r>
              <a:rPr lang="ru-RU" dirty="0"/>
              <a:t>2.    Подготовка Литературно-</a:t>
            </a:r>
          </a:p>
          <a:p>
            <a:r>
              <a:rPr lang="ru-RU" dirty="0"/>
              <a:t>       музыкальной композиции, </a:t>
            </a:r>
          </a:p>
          <a:p>
            <a:r>
              <a:rPr lang="ru-RU" dirty="0"/>
              <a:t>       посвященной памятной дате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BA1F50-DE86-4D03-A605-922BC86D4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778" y="2820611"/>
            <a:ext cx="2651760" cy="36690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6034AF-C392-447D-B810-A0C7D9C76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4"/>
          <a:stretch/>
        </p:blipFill>
        <p:spPr>
          <a:xfrm>
            <a:off x="573293" y="360967"/>
            <a:ext cx="4257418" cy="29165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8D399D-9B33-40F0-B09B-ABE18661E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9" t="26539" r="7647"/>
          <a:stretch/>
        </p:blipFill>
        <p:spPr>
          <a:xfrm>
            <a:off x="573293" y="3672269"/>
            <a:ext cx="4257418" cy="282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12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6434E2-9937-4AE6-BED4-858383BAC2A7}"/>
              </a:ext>
            </a:extLst>
          </p:cNvPr>
          <p:cNvSpPr txBox="1"/>
          <p:nvPr/>
        </p:nvSpPr>
        <p:spPr>
          <a:xfrm>
            <a:off x="3210217" y="156403"/>
            <a:ext cx="2583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Урок Мужества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A6D34-20D8-468C-877E-BB59ECE3CECD}"/>
              </a:ext>
            </a:extLst>
          </p:cNvPr>
          <p:cNvSpPr txBox="1"/>
          <p:nvPr/>
        </p:nvSpPr>
        <p:spPr>
          <a:xfrm>
            <a:off x="307243" y="702775"/>
            <a:ext cx="85824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Оформление зала к уроку Мужества</a:t>
            </a:r>
          </a:p>
          <a:p>
            <a:pPr marL="342900" indent="-342900">
              <a:buAutoNum type="arabicPeriod"/>
            </a:pPr>
            <a:r>
              <a:rPr lang="ru-RU" dirty="0"/>
              <a:t>Подготовка Литературно-музыкальной композиции, посвященной памятной дате</a:t>
            </a:r>
          </a:p>
          <a:p>
            <a:pPr marL="342900" indent="-342900">
              <a:buAutoNum type="arabicPeriod"/>
            </a:pPr>
            <a:r>
              <a:rPr lang="ru-RU" dirty="0"/>
              <a:t>Сбор материалов и презентация акции «Я помню, я горжусь!»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640BE5-861E-42B2-96B2-E653378A04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t="9735" r="32022" b="23759"/>
          <a:stretch/>
        </p:blipFill>
        <p:spPr>
          <a:xfrm>
            <a:off x="1678676" y="1884221"/>
            <a:ext cx="6067598" cy="466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221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547</TotalTime>
  <Words>381</Words>
  <Application>Microsoft Office PowerPoint</Application>
  <PresentationFormat>Экран (4:3)</PresentationFormat>
  <Paragraphs>93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39</cp:revision>
  <dcterms:created xsi:type="dcterms:W3CDTF">2023-11-30T16:55:14Z</dcterms:created>
  <dcterms:modified xsi:type="dcterms:W3CDTF">2023-12-01T11:57:32Z</dcterms:modified>
</cp:coreProperties>
</file>