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52" r:id="rId3"/>
    <p:sldId id="353" r:id="rId4"/>
    <p:sldId id="272" r:id="rId5"/>
    <p:sldId id="275" r:id="rId6"/>
    <p:sldId id="271" r:id="rId7"/>
    <p:sldId id="273" r:id="rId8"/>
    <p:sldId id="339" r:id="rId9"/>
    <p:sldId id="340" r:id="rId10"/>
    <p:sldId id="341" r:id="rId11"/>
    <p:sldId id="342" r:id="rId12"/>
    <p:sldId id="343" r:id="rId13"/>
    <p:sldId id="303" r:id="rId14"/>
    <p:sldId id="304" r:id="rId15"/>
    <p:sldId id="305" r:id="rId16"/>
    <p:sldId id="284" r:id="rId17"/>
    <p:sldId id="300" r:id="rId18"/>
    <p:sldId id="320" r:id="rId19"/>
    <p:sldId id="321" r:id="rId20"/>
    <p:sldId id="322" r:id="rId21"/>
    <p:sldId id="323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5" r:id="rId32"/>
    <p:sldId id="336" r:id="rId33"/>
    <p:sldId id="337" r:id="rId34"/>
    <p:sldId id="293" r:id="rId35"/>
    <p:sldId id="276" r:id="rId36"/>
    <p:sldId id="288" r:id="rId37"/>
    <p:sldId id="287" r:id="rId38"/>
    <p:sldId id="290" r:id="rId39"/>
    <p:sldId id="345" r:id="rId40"/>
    <p:sldId id="278" r:id="rId41"/>
    <p:sldId id="285" r:id="rId42"/>
    <p:sldId id="281" r:id="rId43"/>
    <p:sldId id="347" r:id="rId44"/>
    <p:sldId id="282" r:id="rId45"/>
    <p:sldId id="267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40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1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87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56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1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48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53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3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60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3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85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C61D9-EEA0-494F-B1CB-4C1A83F72B4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DE069-621E-4E8A-B0FF-431C8939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arts/G6mkcXzZeeSAUWVAA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entity/&#1055;&#1100;&#1077;&#1088;-&#1054;&#1075;&#1102;&#1089;&#1090;-&#1056;&#1077;&#1085;&#1091;&#1072;&#1088;/m06466?categoryid=artist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hyperlink" Target="https://g.co/arts/rvfCdJ5h4GXQfvEY9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hyperlink" Target="https://g.co/arts/hFaSmYzewvWFJdc18" TargetMode="External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play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project/ar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gif"/><Relationship Id="rId7" Type="http://schemas.openxmlformats.org/officeDocument/2006/relationships/image" Target="../media/image42.png"/><Relationship Id="rId2" Type="http://schemas.openxmlformats.org/officeDocument/2006/relationships/hyperlink" Target="https://g.co/arts/4MHYedLQ2oWrZAU5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hyperlink" Target="https://g.co/arts/szCXPXGrikEFYqKY9" TargetMode="Externa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tsandculture.google.com/asset/e-mu-emulator-ii-e-mu/7wF2ma2MvjmaqQ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partner/smem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wp-content/uploads/2023/09/04_frp-muzyka-1-4-klassy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modular-synth/LwEqvfD0ic3iyQ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wp-content/uploads/2023/08/frp-muzyka_5-8_klassy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arts/HkZmF7oSdEyf9CN19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g.co/arts/tPz4h8RWoYiPLssh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story/7AUBadCIL5Tnow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arts/ediQzJEgtZJC8awm6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arts/pj3ugk4bSQgzt5BF9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ments.withgoogle.com/collection/arts-culture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arts/uoQdpVjDVQ8E7UUu7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arts/xymv8LoiLumMagAX8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7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openxmlformats.org/officeDocument/2006/relationships/hyperlink" Target="https://artsandculture.google.com/experiment/assisted-melody/cAGcgh18Zi7Dq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.co/arts/uk1Ad8KhXL6v9RiV7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experiment/blob-opera/AAHWrq360NcGbw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81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gif"/><Relationship Id="rId4" Type="http://schemas.openxmlformats.org/officeDocument/2006/relationships/hyperlink" Target="https://artsandculture.google.com/play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rtsandculture.google.com/?hl=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arts/952ec5zNBgZZAnCa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arts/z1PfjEnRiUmrhm5cA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.co/arts/JaczXBmWDJ84dEBo6" TargetMode="External"/><Relationship Id="rId13" Type="http://schemas.openxmlformats.org/officeDocument/2006/relationships/hyperlink" Target="https://artsandculture.google.com/entity/%D0%9A%D0%BB%D0%BE%D0%B4-%D0%9C%D0%BE%D0%BD%D0%B5/m01xnj?categoryId=artist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artsandculture.google.com/entity/%D0%AE%D0%B4%D0%B8%D1%82-%D0%9B%D0%B5%D0%B9%D1%81%D1%82%D0%B5%D1%80/m092s6g?categoryId=artist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" Type="http://schemas.openxmlformats.org/officeDocument/2006/relationships/image" Target="../media/image17.png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hyperlink" Target="https://g.co/arts/mLsLL2nre56SRKoh6" TargetMode="External"/><Relationship Id="rId5" Type="http://schemas.openxmlformats.org/officeDocument/2006/relationships/image" Target="../media/image20.gif"/><Relationship Id="rId15" Type="http://schemas.openxmlformats.org/officeDocument/2006/relationships/hyperlink" Target="https://artsandculture.google.com/partner/rmn-grand-palais" TargetMode="External"/><Relationship Id="rId10" Type="http://schemas.openxmlformats.org/officeDocument/2006/relationships/hyperlink" Target="https://artsandculture.google.com/entity/%D0%9F%D1%8C%D0%B5%D1%80-%D0%9E%D0%B3%D1%8E%D1%81%D1%82-%D0%A0%D0%B5%D0%BD%D1%83%D0%B0%D1%80/m06466?categoryId=artist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g.co/arts/EYvdnWanUtj4Dvo4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26" y="155864"/>
            <a:ext cx="1187680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и науки города Москвы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образовательное учреждение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г. Москвы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ГОРОДСКОЙ ПЕДАГОГИЧЕСКИЙ УНИВЕРСИТЕТ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цифрового образования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информатизации образования</a:t>
            </a:r>
          </a:p>
          <a:p>
            <a:endParaRPr lang="ru-RU" dirty="0" smtClean="0"/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44.04.01 Педагогическое образование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«Информационные и телекоммуникационные технологии в образовании»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Курс </a:t>
            </a:r>
            <a:r>
              <a:rPr lang="ru-RU" dirty="0" smtClean="0"/>
              <a:t>2 </a:t>
            </a:r>
          </a:p>
          <a:p>
            <a:pPr algn="r"/>
            <a:r>
              <a:rPr lang="ru-RU" dirty="0" smtClean="0"/>
              <a:t>группа </a:t>
            </a:r>
            <a:r>
              <a:rPr lang="ru-RU" dirty="0"/>
              <a:t>ИТТ-221м</a:t>
            </a:r>
          </a:p>
          <a:p>
            <a:pPr algn="r"/>
            <a:r>
              <a:rPr lang="ru-RU" dirty="0" smtClean="0"/>
              <a:t>Магистрант</a:t>
            </a:r>
          </a:p>
          <a:p>
            <a:pPr algn="r"/>
            <a:r>
              <a:rPr lang="ru-RU" dirty="0" smtClean="0"/>
              <a:t>Коршунова Людмила </a:t>
            </a:r>
            <a:r>
              <a:rPr lang="ru-RU" dirty="0" smtClean="0"/>
              <a:t>Васильевна</a:t>
            </a:r>
          </a:p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korshunovalv830@mgpu.ru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62" y="4092338"/>
            <a:ext cx="1218853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функциональных и дидактических возможностей онлайн-инструмента </a:t>
            </a: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разработки интерактивного учебного контента</a:t>
            </a:r>
            <a:endParaRPr lang="ru-RU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80"/>
            <a:ext cx="12192000" cy="6851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7363" y="2150919"/>
            <a:ext cx="2919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https://g.co/arts/G6mkcXzZeeSAUWVAA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42" name="Picture 2" descr="http://qrcoder.ru/code/?https%3A%2F%2Fg.co%2Farts%2FG6mkcXzZeeSAUWVAA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790" y="1537855"/>
            <a:ext cx="2791402" cy="279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90"/>
            <a:ext cx="12192000" cy="5965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509" y="4073236"/>
            <a:ext cx="3553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https://artsandculture.google.com/entity/</a:t>
            </a:r>
            <a:r>
              <a:rPr lang="ru-RU" dirty="0" smtClean="0">
                <a:hlinkClick r:id="rId3"/>
              </a:rPr>
              <a:t>Пьер-Огюст-Ренуар/</a:t>
            </a:r>
            <a:r>
              <a:rPr lang="en-US" dirty="0" smtClean="0">
                <a:hlinkClick r:id="rId3"/>
              </a:rPr>
              <a:t>m06466?categoryid=artist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http://qrcoder.ru/code/?https%3A%2F%2Fartsandculture.google.com%2Fentity%2F%CF%FC%E5%F0-%CE%E3%FE%F1%F2-%D0%E5%ED%F3%E0%F0%2Fm06466%3Fcategoryid%3Dartist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5" y="3865328"/>
            <a:ext cx="2463423" cy="246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79" y="209115"/>
            <a:ext cx="5591175" cy="4429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6" y="5329237"/>
            <a:ext cx="2419350" cy="1228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739" y="4718772"/>
            <a:ext cx="24106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Mozart </a:t>
            </a:r>
            <a:r>
              <a:rPr lang="en-US" b="1" dirty="0" err="1"/>
              <a:t>Famliy</a:t>
            </a:r>
            <a:endParaRPr lang="en-US" b="1" dirty="0"/>
          </a:p>
          <a:p>
            <a:r>
              <a:rPr lang="en-US" b="1" dirty="0"/>
              <a:t>Johann </a:t>
            </a:r>
            <a:r>
              <a:rPr lang="en-US" b="1" dirty="0" err="1"/>
              <a:t>Nepomuk</a:t>
            </a:r>
            <a:r>
              <a:rPr lang="en-US" b="1" dirty="0"/>
              <a:t> </a:t>
            </a:r>
            <a:r>
              <a:rPr lang="en-US" b="1" dirty="0" err="1"/>
              <a:t>della</a:t>
            </a:r>
            <a:r>
              <a:rPr lang="en-US" b="1" dirty="0"/>
              <a:t> </a:t>
            </a:r>
            <a:r>
              <a:rPr lang="en-US" b="1" dirty="0" smtClean="0"/>
              <a:t>Croce1780/1781</a:t>
            </a:r>
            <a:endParaRPr lang="ru-RU" b="1" dirty="0" smtClean="0"/>
          </a:p>
          <a:p>
            <a:endParaRPr lang="ru-RU" b="1" dirty="0"/>
          </a:p>
          <a:p>
            <a:r>
              <a:rPr lang="en-US" b="1" dirty="0" smtClean="0">
                <a:hlinkClick r:id="rId4"/>
              </a:rPr>
              <a:t>https://g.co/arts/hFaSmYzewvWFJdc18</a:t>
            </a:r>
            <a:endParaRPr lang="ru-RU" b="1" dirty="0" smtClean="0"/>
          </a:p>
          <a:p>
            <a:endParaRPr lang="ru-RU" b="1" dirty="0" smtClean="0"/>
          </a:p>
        </p:txBody>
      </p:sp>
      <p:pic>
        <p:nvPicPr>
          <p:cNvPr id="8194" name="Picture 2" descr="http://qrcoder.ru/code/?https%3A%2F%2Fg.co%2Farts%2FhFaSmYzewvWFJdc18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36" y="4461163"/>
            <a:ext cx="1582834" cy="15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752" y="209115"/>
            <a:ext cx="2809875" cy="4448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9274" y="4628716"/>
            <a:ext cx="21708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Musicians and acrobats (detail)</a:t>
            </a:r>
          </a:p>
          <a:p>
            <a:r>
              <a:rPr lang="en-US" b="1" dirty="0"/>
              <a:t>Unknown11 </a:t>
            </a:r>
            <a:r>
              <a:rPr lang="en-US" b="1" dirty="0" err="1"/>
              <a:t>th</a:t>
            </a:r>
            <a:r>
              <a:rPr lang="en-US" b="1" dirty="0"/>
              <a:t> c</a:t>
            </a:r>
            <a:r>
              <a:rPr lang="en-US" b="1" dirty="0" smtClean="0"/>
              <a:t>.</a:t>
            </a:r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r>
              <a:rPr lang="en-US" b="1" dirty="0" smtClean="0">
                <a:hlinkClick r:id="rId7"/>
              </a:rPr>
              <a:t>https://g.co/arts/rvfCdJ5h4GXQfvEY9</a:t>
            </a:r>
            <a:endParaRPr lang="ru-RU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6966" y="5624296"/>
            <a:ext cx="1264287" cy="1092344"/>
          </a:xfrm>
          <a:prstGeom prst="rect">
            <a:avLst/>
          </a:prstGeom>
        </p:spPr>
      </p:pic>
      <p:pic>
        <p:nvPicPr>
          <p:cNvPr id="8198" name="Picture 6" descr="http://qrcoder.ru/code/?https%3A%2F%2Fg.co%2Farts%2FrvfCdJ5h4GXQfvEY9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578" y="4707033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3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758"/>
            <a:ext cx="12192000" cy="6062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197427"/>
            <a:ext cx="1175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https://artsandculture.google.com/play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8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323"/>
            <a:ext cx="12192000" cy="5459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036" y="228600"/>
            <a:ext cx="738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https://artsandculture.google.com/project/ar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5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5" y="0"/>
            <a:ext cx="12039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26" y="3975255"/>
            <a:ext cx="426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C4043"/>
                </a:solidFill>
                <a:effectLst/>
              </a:rPr>
              <a:t>орган</a:t>
            </a:r>
          </a:p>
          <a:p>
            <a:r>
              <a:rPr lang="ru-RU" b="1" dirty="0" smtClean="0">
                <a:solidFill>
                  <a:srgbClr val="80868B"/>
                </a:solidFill>
                <a:effectLst/>
              </a:rPr>
              <a:t>Версальский дворец</a:t>
            </a:r>
          </a:p>
          <a:p>
            <a:r>
              <a:rPr lang="en-US" b="1" dirty="0" smtClean="0">
                <a:solidFill>
                  <a:srgbClr val="80868B"/>
                </a:solidFill>
                <a:effectLst/>
                <a:hlinkClick r:id="rId2"/>
              </a:rPr>
              <a:t>https://g.co/arts/4MHYedLQ2oWrZAU58</a:t>
            </a:r>
            <a:endParaRPr lang="ru-RU" b="1" dirty="0" smtClean="0">
              <a:solidFill>
                <a:srgbClr val="80868B"/>
              </a:solidFill>
              <a:effectLst/>
            </a:endParaRPr>
          </a:p>
          <a:p>
            <a:endParaRPr lang="ru-RU" b="1" dirty="0" smtClean="0">
              <a:solidFill>
                <a:srgbClr val="80868B"/>
              </a:solidFill>
              <a:effectLst/>
            </a:endParaRPr>
          </a:p>
          <a:p>
            <a:endParaRPr lang="ru-RU" b="1" dirty="0">
              <a:solidFill>
                <a:srgbClr val="80868B"/>
              </a:solidFill>
              <a:effectLst/>
            </a:endParaRPr>
          </a:p>
        </p:txBody>
      </p:sp>
      <p:pic>
        <p:nvPicPr>
          <p:cNvPr id="9218" name="Picture 2" descr="http://qrcoder.ru/code/?https%3A%2F%2Fg.co%2Farts%2F4MHYedLQ2oWrZAU58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23" y="524834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229" y="0"/>
            <a:ext cx="2600253" cy="4042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9494" y="3975255"/>
            <a:ext cx="542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3D модель Королевской оперы Версальского </a:t>
            </a:r>
            <a:r>
              <a:rPr lang="ru-RU" dirty="0" smtClean="0"/>
              <a:t>дворца</a:t>
            </a:r>
          </a:p>
          <a:p>
            <a:r>
              <a:rPr lang="en-US" dirty="0" smtClean="0">
                <a:hlinkClick r:id="rId5"/>
              </a:rPr>
              <a:t>https://g.co/arts/szCXPXGrikEFYqKY9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220" name="Picture 4" descr="http://qrcoder.ru/code/?https%3A%2F%2Fg.co%2Farts%2FszCXPXGrikEFYqKY9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228" y="5201345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494" y="376042"/>
            <a:ext cx="5276850" cy="2952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3061" y="5248445"/>
            <a:ext cx="3489534" cy="13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53" y="174914"/>
            <a:ext cx="1157287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418" y="322118"/>
            <a:ext cx="1110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1500" y="124692"/>
            <a:ext cx="1112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https://artsandculture.google.com/asset/e-mu-emulator-ii-e-mu/7wF2ma2MvjmaqQ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251" y="540598"/>
            <a:ext cx="3913567" cy="1844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21" y="2343150"/>
            <a:ext cx="100488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936"/>
            <a:ext cx="12192000" cy="6051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691" y="72736"/>
            <a:ext cx="1175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https://artsandculture.google.com/partner/smem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6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27" y="401061"/>
            <a:ext cx="436245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3629" y="30413"/>
            <a:ext cx="749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https://edsoo.ru/wp-content/uploads/2023/09/04_frp-muzyka-1-4-klassy.pdf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2" name="Picture 4" descr="http://qrcoder.ru/code/?%7Bhttps%3A%2F%2Fedsoo.ru%2Fwp-content%2Fuploads%2F2023%2F09%2F04_frp-muzyka-1-4-klassy.pd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66" y="429000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552" y="353579"/>
            <a:ext cx="5990776" cy="64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000"/>
            <a:ext cx="12192000" cy="6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004"/>
            <a:ext cx="12192000" cy="64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65"/>
            <a:ext cx="12192000" cy="627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85725"/>
            <a:ext cx="993457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66675"/>
            <a:ext cx="978217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9537"/>
            <a:ext cx="96774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38112"/>
            <a:ext cx="96202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23825"/>
            <a:ext cx="961072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82" t="8939" r="3097" b="6212"/>
          <a:stretch/>
        </p:blipFill>
        <p:spPr>
          <a:xfrm>
            <a:off x="363682" y="613064"/>
            <a:ext cx="11450782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59583"/>
            <a:ext cx="7682346" cy="5972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027" y="228600"/>
            <a:ext cx="10661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https://artsandculture.google.com/asset/modular-synth/LwEqvfD0ic3iyQ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4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1" y="587306"/>
            <a:ext cx="4153766" cy="6056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4373" y="118667"/>
            <a:ext cx="751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https://edsoo.ru/wp-content/uploads/2023/08/frp-muzyka_5-8_klassy.pdf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18" y="670646"/>
            <a:ext cx="5255635" cy="5978991"/>
          </a:xfrm>
          <a:prstGeom prst="rect">
            <a:avLst/>
          </a:prstGeom>
        </p:spPr>
      </p:pic>
      <p:pic>
        <p:nvPicPr>
          <p:cNvPr id="3074" name="Picture 2" descr="http://qrcoder.ru/code/?https%3A%2F%2Fedsoo.ru%2Fwp-content%2Fuploads%2F2023%2F08%2Ffrp-muzyka_5-8_klassy.pd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24" y="447101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53" t="12272" r="881" b="5000"/>
          <a:stretch/>
        </p:blipFill>
        <p:spPr>
          <a:xfrm>
            <a:off x="135083" y="862446"/>
            <a:ext cx="11700163" cy="56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473"/>
            <a:ext cx="12192000" cy="6068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0018" y="114300"/>
            <a:ext cx="550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https://g.co/arts/HkZmF7oSdEyf9CN19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2" y="207818"/>
            <a:ext cx="2992582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864" y="488372"/>
            <a:ext cx="401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https://g.co/arts/tPz4h8RWoYiPLssh7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9312"/>
          <a:stretch/>
        </p:blipFill>
        <p:spPr>
          <a:xfrm>
            <a:off x="5111785" y="3217014"/>
            <a:ext cx="6931279" cy="3532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3" y="1431872"/>
            <a:ext cx="6148790" cy="4197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819" y="93518"/>
            <a:ext cx="4364182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935" y="151537"/>
            <a:ext cx="11447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70C0"/>
                </a:solidFill>
                <a:effectLst/>
                <a:latin typeface="Söhne"/>
              </a:rPr>
              <a:t>Создание музыки в виртуальной реальности</a:t>
            </a:r>
            <a:r>
              <a:rPr lang="ru-RU" b="0" i="0" dirty="0" smtClean="0">
                <a:solidFill>
                  <a:srgbClr val="374151"/>
                </a:solidFill>
                <a:effectLst/>
                <a:latin typeface="Söhne"/>
              </a:rPr>
              <a:t>: С помощью VR-технологий </a:t>
            </a:r>
            <a:r>
              <a:rPr lang="ru-RU" dirty="0" smtClean="0">
                <a:solidFill>
                  <a:srgbClr val="374151"/>
                </a:solidFill>
                <a:latin typeface="Söhne"/>
              </a:rPr>
              <a:t>обучающиеся</a:t>
            </a:r>
            <a:r>
              <a:rPr lang="ru-RU" b="0" i="0" dirty="0" smtClean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ru-RU" b="0" i="0" dirty="0" smtClean="0">
                <a:solidFill>
                  <a:srgbClr val="374151"/>
                </a:solidFill>
                <a:effectLst/>
                <a:latin typeface="Söhne"/>
              </a:rPr>
              <a:t>могут создавать собственные музыкальные композиции и экспериментировать с различными звуками и инструментами в виртуальной среде, что может расширить их творческий потенциал.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1192381"/>
            <a:ext cx="8578249" cy="46784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38791" y="6211669"/>
            <a:ext cx="5724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https://artsandculture.google.com/story/7AUBadCIL5Tnow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 descr="http://qrcoder.ru/code/?https%3A%2F%2Fartsandculture.google.com%2Fstory%2F7AUBadCIL5Tnow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413" y="1882775"/>
            <a:ext cx="2741180" cy="274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119"/>
            <a:ext cx="12192000" cy="5750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0118" y="353291"/>
            <a:ext cx="449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https://g.co/arts/ediQzJEgtZJC8awm6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473"/>
            <a:ext cx="2566554" cy="25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844" y="137591"/>
            <a:ext cx="116551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/>
              </a:rPr>
              <a:t>Откройте для себя Сиднейский оперный театр на 360°</a:t>
            </a:r>
          </a:p>
          <a:p>
            <a:pPr algn="ctr"/>
            <a:r>
              <a:rPr lang="ru-RU" sz="3200" b="1" dirty="0" smtClean="0">
                <a:effectLst/>
              </a:rPr>
              <a:t>Исследуйте самую знаковую достопримечательность Австралии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28" y="1784697"/>
            <a:ext cx="7539468" cy="4148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2415" y="5569527"/>
            <a:ext cx="3705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https://g.co/arts/pj3ugk4bSQgzt5BF9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http://qrcoder.ru/code/?https%3A%2F%2Fg.co%2Farts%2Fpj3ugk4bSQgzt5BF9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75" y="1639225"/>
            <a:ext cx="3700130" cy="3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28" y="746771"/>
            <a:ext cx="9414596" cy="6111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191" y="249382"/>
            <a:ext cx="8167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https://experiments.withgoogle.com/collection/arts-culture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9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077"/>
            <a:ext cx="12192000" cy="4507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7373" y="593328"/>
            <a:ext cx="402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https://g.co/arts/uoQdpVjDVQ8E7UUu7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99" y="492630"/>
            <a:ext cx="2428875" cy="847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227" y="89732"/>
            <a:ext cx="2012372" cy="201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85" t="805" r="85" b="11802"/>
          <a:stretch/>
        </p:blipFill>
        <p:spPr>
          <a:xfrm>
            <a:off x="0" y="2150918"/>
            <a:ext cx="12192000" cy="4707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5505" y="643802"/>
            <a:ext cx="403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https://g.co/arts/xymv8LoiLumMagAX8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http://qrcoder.ru/code/?https%3A%2F%2Fg.co%2Farts%2Fxymv8LoiLumMagAX8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223" y="73966"/>
            <a:ext cx="1976005" cy="197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26" y="309219"/>
            <a:ext cx="3489534" cy="13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9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71" y="2070388"/>
            <a:ext cx="10887075" cy="4171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430174"/>
            <a:ext cx="3489534" cy="1315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3331" y="443616"/>
            <a:ext cx="383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artsandculture.google.com/experiment/assisted-melody/cAGcgh18Zi7DqQ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http://qrcoder.ru/code/?https%3A%2F%2Fartsandculture.google.com%2Fexperiment%2Fassisted-melody%2FcAGcgh18Zi7DqQ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74" y="17173"/>
            <a:ext cx="2053215" cy="20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7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plore ART from around the WORLD _ Google Arts &amp; Cul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391" y="813003"/>
            <a:ext cx="9841499" cy="5535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3237" y="1"/>
            <a:ext cx="580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 Arts &amp; Culture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3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7" y="259002"/>
            <a:ext cx="11239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инструменты</a:t>
            </a:r>
            <a:r>
              <a:rPr lang="ru-RU" sz="5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-112" t="1737" r="2595" b="20844"/>
          <a:stretch/>
        </p:blipFill>
        <p:spPr>
          <a:xfrm>
            <a:off x="387927" y="1789313"/>
            <a:ext cx="9323025" cy="3552949"/>
          </a:xfrm>
          <a:prstGeom prst="rect">
            <a:avLst/>
          </a:prstGeom>
        </p:spPr>
      </p:pic>
      <p:pic>
        <p:nvPicPr>
          <p:cNvPr id="7" name="Picture 2" descr="http://qrcoder.ru/code/?https%3A%2F%2Fg.co%2Farts%2Fuk1Ad8KhXL6v9RiV7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97" y="2542282"/>
            <a:ext cx="2047010" cy="20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00218" y="5764577"/>
            <a:ext cx="376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https://g.co/arts/uk1Ad8KhXL6v9RiV7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735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96" y="2246601"/>
            <a:ext cx="10868025" cy="4048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9817" y="748145"/>
            <a:ext cx="3958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artsandculture.google.com/experiment/blob-opera/AAHWrq360NcGbw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314" name="Picture 2" descr="http://qrcoder.ru/code/?https%3A%2F%2Fartsandculture.google.com%2Fexperiment%2Fblob-opera%2FAAHWrq360NcGbw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664" y="-1"/>
            <a:ext cx="2233757" cy="22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99" y="430174"/>
            <a:ext cx="3489534" cy="13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" y="0"/>
            <a:ext cx="12173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73" y="1037359"/>
            <a:ext cx="11668125" cy="5676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10" y="138978"/>
            <a:ext cx="2732726" cy="588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0209" y="363682"/>
            <a:ext cx="432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artsandculture.google.com/play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http://qrcoder.ru/code/?https%3A%2F%2Fartsandculture.google.com%2Fplay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92" y="13897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163" y="207816"/>
            <a:ext cx="5621483" cy="6296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преимущества:</a:t>
            </a:r>
          </a:p>
          <a:p>
            <a:pPr algn="ctr"/>
            <a:endParaRPr lang="ru-RU" sz="2000" b="1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сервиса в качестве инструмента для изучения искусства и культуры.</a:t>
            </a:r>
          </a:p>
          <a:p>
            <a:endParaRPr lang="ru-RU" sz="20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критического мышления и навыков анализа у пользователей. </a:t>
            </a:r>
          </a:p>
          <a:p>
            <a:endParaRPr lang="ru-RU" sz="20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интереса к истории и культурному наследию. </a:t>
            </a:r>
          </a:p>
          <a:p>
            <a:endParaRPr lang="ru-RU" sz="20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проведения виртуальных экскурсий и образовательных проектов в условиях ограничений на посещение музеев и выставок.</a:t>
            </a:r>
          </a:p>
          <a:p>
            <a:pPr algn="ctr"/>
            <a:endParaRPr lang="ru-RU" b="1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2200" y="207816"/>
            <a:ext cx="5631873" cy="62968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недостатки: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Ограниченное количество экспонатов и музеев по сравнению с традиционными источниками информации.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возможности физического взаимодействия с экспонатами. 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музеи и памятники представлены на сервисе, что ограничивает его универсальность.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может быть менее удобен для использования на мобильных устройствах по сравнению с веб-версией.</a:t>
            </a:r>
            <a:endParaRPr lang="ru-RU" sz="20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26" y="155864"/>
            <a:ext cx="1187680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и науки города Москвы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образовательное учреждение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г. Москвы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ГОРОДСКОЙ ПЕДАГОГИЧЕСКИЙ УНИВЕРСИТЕТ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цифрового образования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информатизации образования</a:t>
            </a:r>
          </a:p>
          <a:p>
            <a:endParaRPr lang="ru-RU" dirty="0" smtClean="0"/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44.04.01 Педагогическое образование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«Информационные и телекоммуникационные технологии в образовании»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Курс </a:t>
            </a:r>
            <a:r>
              <a:rPr lang="ru-RU" dirty="0" smtClean="0"/>
              <a:t>2 </a:t>
            </a:r>
          </a:p>
          <a:p>
            <a:pPr algn="r"/>
            <a:r>
              <a:rPr lang="ru-RU" dirty="0" smtClean="0"/>
              <a:t>группа </a:t>
            </a:r>
            <a:r>
              <a:rPr lang="ru-RU" dirty="0"/>
              <a:t>ИТТ-221м</a:t>
            </a:r>
          </a:p>
          <a:p>
            <a:pPr algn="r"/>
            <a:r>
              <a:rPr lang="ru-RU" dirty="0" smtClean="0"/>
              <a:t>Магистрант</a:t>
            </a:r>
          </a:p>
          <a:p>
            <a:pPr algn="r"/>
            <a:r>
              <a:rPr lang="ru-RU" dirty="0" smtClean="0"/>
              <a:t>Коршунова Людмила </a:t>
            </a:r>
            <a:r>
              <a:rPr lang="ru-RU" dirty="0" smtClean="0"/>
              <a:t>Васильевна</a:t>
            </a:r>
          </a:p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korshunovalv830@mgpu.ru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62" y="4092338"/>
            <a:ext cx="1218853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функциональных и дидактических возможностей онлайн-инструмента </a:t>
            </a: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разработки интерактивного учебного контента</a:t>
            </a:r>
            <a:endParaRPr lang="ru-RU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29090" y="3029999"/>
            <a:ext cx="4116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/>
              </a:rPr>
              <a:t>https://artsandculture.google.com/?hl=ru</a:t>
            </a:r>
            <a:endParaRPr lang="ru-RU" dirty="0" smtClean="0"/>
          </a:p>
        </p:txBody>
      </p:sp>
      <p:pic>
        <p:nvPicPr>
          <p:cNvPr id="4" name="Picture 6" descr="Arts &amp;amp; Culture — виртуальные туры по лучшим музеям от компании Goo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886" y="397224"/>
            <a:ext cx="4608821" cy="230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qrcoder.ru/code/?https%3A%2F%2Fartsandculture.google.com%2F%3Fhl%3Dru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175" y="3399331"/>
            <a:ext cx="3206241" cy="3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274" y="397224"/>
            <a:ext cx="6352162" cy="6004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особенности: 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туры по музеям и памятникам архитектуры со всего мира.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просмотра экспонатов с функцией масштабирования и вращения.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программы, лекции и видео от экспертов в области искусства.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“Исследуйте рядом”, позволяющая находить ближайшие культурные объекты и мероприятия.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 </a:t>
            </a:r>
            <a:r>
              <a:rPr lang="ru-RU" sz="2000" b="0" i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Street</a:t>
            </a: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ru-RU" sz="20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панорамных изображений.</a:t>
            </a:r>
            <a:endParaRPr lang="ru-RU" sz="20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089"/>
            <a:ext cx="12192000" cy="50342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0707" y="5530891"/>
            <a:ext cx="3796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https://g.co/arts/952ec5zNBgZZAnCa9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http://qrcoder.ru/code/?https%3A%2F%2Fg.co%2Farts%2F952ec5zNBgZZAnCa9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155" y="3674333"/>
            <a:ext cx="2635538" cy="263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rusmuseumvrm.ru/inc/390_logo_r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02" y="3674333"/>
            <a:ext cx="3834202" cy="15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153" y="260674"/>
            <a:ext cx="8970819" cy="3393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83" y="3872449"/>
            <a:ext cx="5982132" cy="27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586"/>
            <a:ext cx="12192000" cy="5682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509" y="166255"/>
            <a:ext cx="765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https://g.co/arts/z1PfjEnRiUmrhm5cA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http://qrcoder.ru/code/?https%3A%2F%2Fg.co%2Farts%2Fz1PfjEnRiUmrhm5cA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175" y="3870901"/>
            <a:ext cx="2874530" cy="287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4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155" y="389797"/>
            <a:ext cx="3792681" cy="3078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5" y="362646"/>
            <a:ext cx="2609870" cy="3078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027" y="362646"/>
            <a:ext cx="2296485" cy="3132778"/>
          </a:xfrm>
          <a:prstGeom prst="rect">
            <a:avLst/>
          </a:prstGeom>
        </p:spPr>
      </p:pic>
      <p:pic>
        <p:nvPicPr>
          <p:cNvPr id="5" name="Picture 2" descr="http://qrcoder.ru/code/?https%3A%2F%2Fg.co%2Farts%2FJaczXBmWDJ84dEBo6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3" y="5135106"/>
            <a:ext cx="1635251" cy="16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qrcoder.ru/code/?https%3A%2F%2Fg.co%2Farts%2FmLsLL2nre56SRKoh6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568" y="5135106"/>
            <a:ext cx="1722893" cy="17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5095" y="3611392"/>
            <a:ext cx="2589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Boy playing the Flute</a:t>
            </a:r>
            <a:endParaRPr lang="ru-RU" b="1" dirty="0" smtClean="0"/>
          </a:p>
          <a:p>
            <a:r>
              <a:rPr lang="ru-RU" b="1" dirty="0" err="1" smtClean="0">
                <a:hlinkClick r:id="rId7"/>
              </a:rPr>
              <a:t>Юдит</a:t>
            </a:r>
            <a:r>
              <a:rPr lang="ru-RU" b="1" dirty="0" smtClean="0">
                <a:hlinkClick r:id="rId7"/>
              </a:rPr>
              <a:t> </a:t>
            </a:r>
            <a:r>
              <a:rPr lang="ru-RU" b="1" dirty="0" err="1" smtClean="0">
                <a:hlinkClick r:id="rId7"/>
              </a:rPr>
              <a:t>Лейстер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, </a:t>
            </a:r>
            <a:r>
              <a:rPr lang="en-US" b="1" dirty="0" smtClean="0"/>
              <a:t>1630</a:t>
            </a:r>
            <a:endParaRPr lang="ru-RU" b="1" dirty="0" smtClean="0"/>
          </a:p>
          <a:p>
            <a:endParaRPr lang="ru-RU" b="1" dirty="0" smtClean="0"/>
          </a:p>
          <a:p>
            <a:r>
              <a:rPr lang="en-US" b="1" dirty="0" smtClean="0">
                <a:hlinkClick r:id="rId8"/>
              </a:rPr>
              <a:t>https://g.co/arts/JaczXBmWDJ84dEBo6</a:t>
            </a:r>
            <a:endParaRPr lang="ru-RU" b="1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/>
          <a:srcRect l="7948"/>
          <a:stretch/>
        </p:blipFill>
        <p:spPr>
          <a:xfrm>
            <a:off x="1830758" y="5258375"/>
            <a:ext cx="1828800" cy="14036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854556" y="3548956"/>
            <a:ext cx="276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Young Girls at the Piano</a:t>
            </a:r>
          </a:p>
          <a:p>
            <a:r>
              <a:rPr lang="en-US" b="1" dirty="0" err="1" smtClean="0">
                <a:hlinkClick r:id="rId10"/>
              </a:rPr>
              <a:t>Пьер</a:t>
            </a:r>
            <a:r>
              <a:rPr lang="en-US" b="1" dirty="0" smtClean="0">
                <a:hlinkClick r:id="rId10"/>
              </a:rPr>
              <a:t> </a:t>
            </a:r>
            <a:r>
              <a:rPr lang="en-US" b="1" dirty="0" err="1" smtClean="0">
                <a:hlinkClick r:id="rId10"/>
              </a:rPr>
              <a:t>Огюст</a:t>
            </a:r>
            <a:r>
              <a:rPr lang="en-US" b="1" dirty="0" smtClean="0">
                <a:hlinkClick r:id="rId10"/>
              </a:rPr>
              <a:t> </a:t>
            </a:r>
            <a:r>
              <a:rPr lang="en-US" b="1" dirty="0" err="1" smtClean="0">
                <a:hlinkClick r:id="rId10"/>
              </a:rPr>
              <a:t>Ренуар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, </a:t>
            </a:r>
            <a:r>
              <a:rPr lang="en-US" b="1" dirty="0" smtClean="0"/>
              <a:t>1892</a:t>
            </a:r>
            <a:endParaRPr lang="ru-RU" b="1" dirty="0" smtClean="0"/>
          </a:p>
          <a:p>
            <a:endParaRPr lang="ru-RU" b="1" dirty="0" smtClean="0"/>
          </a:p>
          <a:p>
            <a:r>
              <a:rPr lang="en-US" b="1" dirty="0" smtClean="0">
                <a:hlinkClick r:id="rId11"/>
              </a:rPr>
              <a:t>https://g.co/arts/mLsLL2nre56SRKoh6</a:t>
            </a:r>
            <a:endParaRPr lang="ru-RU" b="1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3122" y="5356815"/>
            <a:ext cx="1458623" cy="12067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9445" y="3611392"/>
            <a:ext cx="38961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Impression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,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Soleil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Levant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(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Rising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Sun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),</a:t>
            </a:r>
            <a:r>
              <a:rPr kumimoji="0" lang="ru-RU" altLang="ru-RU" b="1" i="0" u="none" strike="noStrike" cap="none" normalizeH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C4043"/>
                </a:solidFill>
                <a:effectLst/>
                <a:latin typeface="Google Sans Text"/>
              </a:rPr>
              <a:t>1872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80868B"/>
              </a:solidFill>
              <a:effectLst/>
              <a:latin typeface="Google Sans Tex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hlinkClick r:id="rId13"/>
              </a:rPr>
              <a:t>Клод </a:t>
            </a:r>
            <a:r>
              <a:rPr lang="ru-RU" b="1" dirty="0" smtClean="0">
                <a:hlinkClick r:id="rId13"/>
              </a:rPr>
              <a:t>Моне</a:t>
            </a:r>
            <a:endParaRPr lang="ru-RU" b="1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hlinkClick r:id="rId14"/>
              </a:rPr>
              <a:t>https://g.co/arts/EYvdnWanUtj4Dvo46</a:t>
            </a:r>
            <a:endParaRPr lang="ru-RU" b="1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100" b="1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  <a:latin typeface="Google Sans"/>
              <a:hlinkClick r:id="rId15"/>
            </a:endParaRPr>
          </a:p>
        </p:txBody>
      </p:sp>
      <p:pic>
        <p:nvPicPr>
          <p:cNvPr id="6148" name="Picture 4" descr="http://qrcoder.ru/code/?https%3A%2F%2Fg.co%2Farts%2FEYvdnWanUtj4Dvo46&amp;4&amp;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45" y="5088720"/>
            <a:ext cx="1704111" cy="17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76579" y="5341779"/>
            <a:ext cx="1567595" cy="12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1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424</Words>
  <Application>Microsoft Office PowerPoint</Application>
  <PresentationFormat>Широкоэкранный</PresentationFormat>
  <Paragraphs>135</Paragraphs>
  <Slides>45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Google Sans</vt:lpstr>
      <vt:lpstr>Google Sans Text</vt:lpstr>
      <vt:lpstr>Söhne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59</cp:revision>
  <dcterms:created xsi:type="dcterms:W3CDTF">2023-12-01T06:08:39Z</dcterms:created>
  <dcterms:modified xsi:type="dcterms:W3CDTF">2023-12-01T10:01:02Z</dcterms:modified>
</cp:coreProperties>
</file>