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94" r:id="rId4"/>
    <p:sldId id="277" r:id="rId5"/>
    <p:sldId id="259" r:id="rId6"/>
    <p:sldId id="260" r:id="rId7"/>
    <p:sldId id="261" r:id="rId8"/>
    <p:sldId id="263" r:id="rId9"/>
    <p:sldId id="264" r:id="rId10"/>
    <p:sldId id="262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5" r:id="rId19"/>
    <p:sldId id="272" r:id="rId20"/>
    <p:sldId id="273" r:id="rId21"/>
    <p:sldId id="276" r:id="rId22"/>
    <p:sldId id="257" r:id="rId23"/>
    <p:sldId id="279" r:id="rId24"/>
    <p:sldId id="274" r:id="rId25"/>
    <p:sldId id="278" r:id="rId26"/>
    <p:sldId id="280" r:id="rId27"/>
    <p:sldId id="282" r:id="rId28"/>
    <p:sldId id="283" r:id="rId29"/>
    <p:sldId id="284" r:id="rId30"/>
    <p:sldId id="281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3" r:id="rId39"/>
    <p:sldId id="292" r:id="rId4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638" autoAdjust="0"/>
    <p:restoredTop sz="94660"/>
  </p:normalViewPr>
  <p:slideViewPr>
    <p:cSldViewPr snapToGrid="0" showGuides="1">
      <p:cViewPr>
        <p:scale>
          <a:sx n="50" d="100"/>
          <a:sy n="50" d="100"/>
        </p:scale>
        <p:origin x="2957" y="173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62E1-856E-422B-BDDB-A0F8DDBEA834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8A52-0773-4A71-95BE-F64F0343F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67362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62E1-856E-422B-BDDB-A0F8DDBEA834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8A52-0773-4A71-95BE-F64F0343F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6482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62E1-856E-422B-BDDB-A0F8DDBEA834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8A52-0773-4A71-95BE-F64F0343F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8425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62E1-856E-422B-BDDB-A0F8DDBEA834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8A52-0773-4A71-95BE-F64F0343F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67137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62E1-856E-422B-BDDB-A0F8DDBEA834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8A52-0773-4A71-95BE-F64F0343F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99646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62E1-856E-422B-BDDB-A0F8DDBEA834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8A52-0773-4A71-95BE-F64F0343F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9815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62E1-856E-422B-BDDB-A0F8DDBEA834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8A52-0773-4A71-95BE-F64F0343F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7523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62E1-856E-422B-BDDB-A0F8DDBEA834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8A52-0773-4A71-95BE-F64F0343F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21764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62E1-856E-422B-BDDB-A0F8DDBEA834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8A52-0773-4A71-95BE-F64F0343F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9875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62E1-856E-422B-BDDB-A0F8DDBEA834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8A52-0773-4A71-95BE-F64F0343F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038499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3262E1-856E-422B-BDDB-A0F8DDBEA834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108A52-0773-4A71-95BE-F64F0343F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951191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3262E1-856E-422B-BDDB-A0F8DDBEA834}" type="datetimeFigureOut">
              <a:rPr lang="ru-RU" smtClean="0"/>
              <a:t>01.12.2023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108A52-0773-4A71-95BE-F64F0343FC8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49088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12" Type="http://schemas.openxmlformats.org/officeDocument/2006/relationships/image" Target="../media/image51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jpeg"/><Relationship Id="rId11" Type="http://schemas.openxmlformats.org/officeDocument/2006/relationships/image" Target="../media/image50.jpeg"/><Relationship Id="rId5" Type="http://schemas.openxmlformats.org/officeDocument/2006/relationships/image" Target="../media/image44.jpeg"/><Relationship Id="rId10" Type="http://schemas.openxmlformats.org/officeDocument/2006/relationships/image" Target="../media/image49.jpe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jpeg"/><Relationship Id="rId3" Type="http://schemas.microsoft.com/office/2007/relationships/hdphoto" Target="../media/hdphoto1.wdp"/><Relationship Id="rId7" Type="http://schemas.openxmlformats.org/officeDocument/2006/relationships/image" Target="../media/image62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jpeg"/><Relationship Id="rId5" Type="http://schemas.microsoft.com/office/2007/relationships/hdphoto" Target="../media/hdphoto2.wdp"/><Relationship Id="rId4" Type="http://schemas.openxmlformats.org/officeDocument/2006/relationships/image" Target="../media/image60.png"/><Relationship Id="rId9" Type="http://schemas.openxmlformats.org/officeDocument/2006/relationships/image" Target="../media/image6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s://ktpsite7.wordpress.com/" TargetMode="Externa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7" Type="http://schemas.openxmlformats.org/officeDocument/2006/relationships/image" Target="../media/image74.jp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3.jpg"/><Relationship Id="rId5" Type="http://schemas.openxmlformats.org/officeDocument/2006/relationships/image" Target="../media/image72.jpg"/><Relationship Id="rId4" Type="http://schemas.openxmlformats.org/officeDocument/2006/relationships/image" Target="../media/image71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8.pn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g"/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7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1.jpg"/><Relationship Id="rId4" Type="http://schemas.openxmlformats.org/officeDocument/2006/relationships/image" Target="../media/image100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5.jpeg"/><Relationship Id="rId4" Type="http://schemas.openxmlformats.org/officeDocument/2006/relationships/image" Target="../media/image10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g"/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9.jpg"/><Relationship Id="rId4" Type="http://schemas.openxmlformats.org/officeDocument/2006/relationships/image" Target="../media/image10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6.jpeg"/><Relationship Id="rId4" Type="http://schemas.openxmlformats.org/officeDocument/2006/relationships/image" Target="../media/image115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0.jpg"/><Relationship Id="rId4" Type="http://schemas.openxmlformats.org/officeDocument/2006/relationships/image" Target="../media/image119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8.jpeg"/><Relationship Id="rId4" Type="http://schemas.openxmlformats.org/officeDocument/2006/relationships/image" Target="../media/image127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2.jpeg"/><Relationship Id="rId4" Type="http://schemas.openxmlformats.org/officeDocument/2006/relationships/image" Target="../media/image13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5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6.jpeg"/><Relationship Id="rId7" Type="http://schemas.openxmlformats.org/officeDocument/2006/relationships/image" Target="../media/image10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Relationship Id="rId9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jpeg"/><Relationship Id="rId4" Type="http://schemas.openxmlformats.org/officeDocument/2006/relationships/image" Target="../media/image23.jpeg"/><Relationship Id="rId9" Type="http://schemas.openxmlformats.org/officeDocument/2006/relationships/image" Target="../media/image2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" y="2086003"/>
            <a:ext cx="121919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«Новые методические модули </a:t>
            </a:r>
            <a:endParaRPr lang="ru-RU" sz="3600" b="1" dirty="0" smtClean="0">
              <a:solidFill>
                <a:prstClr val="black"/>
              </a:solidFill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  <a:p>
            <a:pPr algn="ctr"/>
            <a:r>
              <a:rPr lang="ru-RU" sz="3600" b="1" dirty="0" smtClean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в </a:t>
            </a:r>
            <a:r>
              <a:rPr lang="ru-RU" sz="3600" b="1" dirty="0">
                <a:solidFill>
                  <a:prstClr val="black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академическом художественном образовании»</a:t>
            </a:r>
            <a:endParaRPr lang="ru-RU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497712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Кочетков Владимир Александрович</a:t>
            </a:r>
            <a:br>
              <a:rPr lang="ru-RU" sz="28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</a:br>
            <a:r>
              <a:rPr lang="ru-RU" sz="28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педагог, методист ГБУДО ДХШ 7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" y="618088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/>
              <a:t>Москва 2023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0" y="3448076"/>
            <a:ext cx="1219199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1 модуль живопись Цветовой ключ</a:t>
            </a:r>
          </a:p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2 модуль рисунок Изометрия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591312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Ц</a:t>
            </a:r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ветовой ключ в книжной иллюстрации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246" y="1584463"/>
            <a:ext cx="4382393" cy="438239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6188" y="1584463"/>
            <a:ext cx="6774713" cy="438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79610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Ц</a:t>
            </a:r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ветовой ключ в компьютерных играх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212" y="1261554"/>
            <a:ext cx="5842543" cy="531421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1230" y="1608881"/>
            <a:ext cx="5756026" cy="4174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6871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Ц</a:t>
            </a:r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ветовой ключ в рекламе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178" y="1460769"/>
            <a:ext cx="4777986" cy="47779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65" y="1266893"/>
            <a:ext cx="4265769" cy="5165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88060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Ц</a:t>
            </a:r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ветовой ключ в </a:t>
            </a:r>
            <a:r>
              <a:rPr lang="ru-RU" sz="2800" dirty="0" err="1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моушен</a:t>
            </a:r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 дизайне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271"/>
          <a:stretch/>
        </p:blipFill>
        <p:spPr>
          <a:xfrm>
            <a:off x="151294" y="1630435"/>
            <a:ext cx="4906843" cy="313833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3884" y="1319514"/>
            <a:ext cx="6918292" cy="4046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2911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Ц</a:t>
            </a:r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ветовой ключ - это все параметры условия освещения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988" y="1562583"/>
            <a:ext cx="3733529" cy="29168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935" y="1458410"/>
            <a:ext cx="1408065" cy="229993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4474" y="3642595"/>
            <a:ext cx="1408065" cy="22999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031" y="3642595"/>
            <a:ext cx="1408065" cy="229993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4427" y="3642596"/>
            <a:ext cx="1408065" cy="229993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935" y="3642596"/>
            <a:ext cx="1408065" cy="229993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3" y="3642596"/>
            <a:ext cx="1408065" cy="229993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5946" y="1458410"/>
            <a:ext cx="1408065" cy="229993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4767" y="1458410"/>
            <a:ext cx="1408065" cy="229993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5163" y="1458410"/>
            <a:ext cx="1408065" cy="229993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764" y="1458410"/>
            <a:ext cx="1408065" cy="2299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90075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Обучение </a:t>
            </a:r>
            <a:r>
              <a:rPr lang="ru-RU" sz="28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ц</a:t>
            </a:r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ветовому ключу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080"/>
          <a:stretch/>
        </p:blipFill>
        <p:spPr>
          <a:xfrm>
            <a:off x="352063" y="1713053"/>
            <a:ext cx="4790880" cy="41642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1124" y="2034693"/>
            <a:ext cx="5694744" cy="304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88150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Варианты заданий обучения </a:t>
            </a:r>
            <a:r>
              <a:rPr lang="ru-RU" sz="28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ц</a:t>
            </a:r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ветовому ключу 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4" t="10465" r="6393" b="21856"/>
          <a:stretch/>
        </p:blipFill>
        <p:spPr>
          <a:xfrm>
            <a:off x="4507750" y="1336277"/>
            <a:ext cx="3631913" cy="509229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57" t="14363" r="22739" b="4627"/>
          <a:stretch/>
        </p:blipFill>
        <p:spPr>
          <a:xfrm>
            <a:off x="8329706" y="1336276"/>
            <a:ext cx="3617829" cy="24686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1" t="7004" r="19304" b="10633"/>
          <a:stretch/>
        </p:blipFill>
        <p:spPr>
          <a:xfrm>
            <a:off x="610603" y="1309433"/>
            <a:ext cx="3556584" cy="244452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36" b="31308"/>
          <a:stretch/>
        </p:blipFill>
        <p:spPr>
          <a:xfrm>
            <a:off x="460082" y="3928443"/>
            <a:ext cx="3857625" cy="250013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99" y="4124992"/>
            <a:ext cx="3783682" cy="254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48318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Обучение </a:t>
            </a:r>
            <a:r>
              <a:rPr lang="ru-RU" sz="28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ц</a:t>
            </a:r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ветовому ключу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3000" contrast="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614" t="15021" r="27753" b="14262"/>
          <a:stretch/>
        </p:blipFill>
        <p:spPr>
          <a:xfrm>
            <a:off x="7313681" y="4049502"/>
            <a:ext cx="3804174" cy="27200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70000"/>
                    </a14:imgEffect>
                    <a14:imgEffect>
                      <a14:brightnessContrast bright="-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96" t="15528" r="27468" b="17637"/>
          <a:stretch/>
        </p:blipFill>
        <p:spPr>
          <a:xfrm>
            <a:off x="7326775" y="1229513"/>
            <a:ext cx="3791080" cy="2738966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187" y="1158941"/>
            <a:ext cx="5446853" cy="5446853"/>
          </a:xfrm>
          <a:prstGeom prst="rect">
            <a:avLst/>
          </a:prstGeom>
        </p:spPr>
      </p:pic>
      <p:sp>
        <p:nvSpPr>
          <p:cNvPr id="17" name="Прямоугольник 16"/>
          <p:cNvSpPr/>
          <p:nvPr/>
        </p:nvSpPr>
        <p:spPr>
          <a:xfrm>
            <a:off x="590309" y="1020932"/>
            <a:ext cx="6557429" cy="29475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047" y="1229513"/>
            <a:ext cx="2097398" cy="256997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472" y="1255451"/>
            <a:ext cx="1929571" cy="258156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93" t="10465" r="7295" b="22363"/>
          <a:stretch/>
        </p:blipFill>
        <p:spPr>
          <a:xfrm>
            <a:off x="3157416" y="1255451"/>
            <a:ext cx="1860085" cy="25440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06308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Примеры работ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87" t="5150" r="17373" b="8943"/>
          <a:stretch/>
        </p:blipFill>
        <p:spPr>
          <a:xfrm rot="10800000">
            <a:off x="335665" y="1701477"/>
            <a:ext cx="5924747" cy="4171089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92" t="14178" r="21796" b="13264"/>
          <a:stretch/>
        </p:blipFill>
        <p:spPr>
          <a:xfrm>
            <a:off x="6574420" y="1933892"/>
            <a:ext cx="5347504" cy="3679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7901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Процесс обучения </a:t>
            </a:r>
            <a:r>
              <a:rPr lang="ru-RU" sz="28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ц</a:t>
            </a:r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ветовому ключу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4" t="4972" r="4648"/>
          <a:stretch/>
        </p:blipFill>
        <p:spPr>
          <a:xfrm>
            <a:off x="567160" y="1460581"/>
            <a:ext cx="6354502" cy="465881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9" r="19453"/>
          <a:stretch/>
        </p:blipFill>
        <p:spPr>
          <a:xfrm>
            <a:off x="7141580" y="1341940"/>
            <a:ext cx="5139159" cy="3860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2131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3707884"/>
            <a:ext cx="12191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>
                <a:hlinkClick r:id="rId2"/>
              </a:rPr>
              <a:t>Календарно тематический план факультета "Дизайн" (wordpress.com)</a:t>
            </a:r>
            <a:endParaRPr lang="ru-RU" sz="1600" dirty="0"/>
          </a:p>
        </p:txBody>
      </p:sp>
      <p:sp>
        <p:nvSpPr>
          <p:cNvPr id="3" name="TextBox 2"/>
          <p:cNvSpPr txBox="1"/>
          <p:nvPr/>
        </p:nvSpPr>
        <p:spPr>
          <a:xfrm>
            <a:off x="-42673" y="1539740"/>
            <a:ext cx="12191999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Кочетков Владимир Александрович</a:t>
            </a: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>среднее образование: МАХУ пам</a:t>
            </a:r>
            <a:r>
              <a:rPr lang="ru-RU" sz="2000" dirty="0"/>
              <a:t>.</a:t>
            </a:r>
            <a:r>
              <a:rPr lang="ru-RU" sz="2000" dirty="0" smtClean="0"/>
              <a:t>1905 г</a:t>
            </a:r>
            <a:br>
              <a:rPr lang="ru-RU" sz="2000" dirty="0" smtClean="0"/>
            </a:br>
            <a:r>
              <a:rPr lang="ru-RU" sz="2000" dirty="0" smtClean="0"/>
              <a:t>высшее образование: МГАХИ им Сурикова</a:t>
            </a:r>
          </a:p>
          <a:p>
            <a:pPr algn="ctr"/>
            <a:r>
              <a:rPr lang="ru-RU" sz="2000" dirty="0" smtClean="0"/>
              <a:t>Педагогический стаж 15 лет.</a:t>
            </a:r>
            <a:br>
              <a:rPr lang="ru-RU" sz="2000" dirty="0" smtClean="0"/>
            </a:br>
            <a:r>
              <a:rPr lang="ru-RU" sz="2000" dirty="0" smtClean="0"/>
              <a:t>педагог высшей квалификационной категории</a:t>
            </a:r>
            <a:br>
              <a:rPr lang="ru-RU" sz="2000" dirty="0" smtClean="0"/>
            </a:br>
            <a:r>
              <a:rPr lang="ru-RU" sz="2000" dirty="0" smtClean="0"/>
              <a:t>основатель факультета дизайн в ДХШ 7 г. Москва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3642644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Варианты создания цветового ключа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27" y="1354759"/>
            <a:ext cx="2560320" cy="25511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3980650"/>
            <a:ext cx="3657600" cy="2633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6372" y="1354759"/>
            <a:ext cx="3590009" cy="25174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65" r="24905"/>
          <a:stretch/>
        </p:blipFill>
        <p:spPr>
          <a:xfrm>
            <a:off x="4456254" y="3980650"/>
            <a:ext cx="2431239" cy="26334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606" y="1321616"/>
            <a:ext cx="3622877" cy="258431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381" y="4007494"/>
            <a:ext cx="3895826" cy="2606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707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76313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В академических постановках нет цветового ключа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41" y="1035135"/>
            <a:ext cx="1807856" cy="25547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949" y="1180352"/>
            <a:ext cx="2983828" cy="21114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6"/>
          <a:stretch/>
        </p:blipFill>
        <p:spPr>
          <a:xfrm>
            <a:off x="713417" y="3844531"/>
            <a:ext cx="2094704" cy="25549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/>
          <a:stretch/>
        </p:blipFill>
        <p:spPr>
          <a:xfrm>
            <a:off x="3171777" y="3695450"/>
            <a:ext cx="2208289" cy="28531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78" y="1180352"/>
            <a:ext cx="2983828" cy="21114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338" y="3695450"/>
            <a:ext cx="3567491" cy="26114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007" y="1315136"/>
            <a:ext cx="2782188" cy="19767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89" y="3514145"/>
            <a:ext cx="2083424" cy="297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10876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84" y="1400537"/>
            <a:ext cx="3533084" cy="245751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Цветовой ключ в городе и интерьере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5119" y="3995233"/>
            <a:ext cx="2686387" cy="26863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421" y="4013520"/>
            <a:ext cx="4004652" cy="26680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8094" y="1346340"/>
            <a:ext cx="3348942" cy="251170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398" y="1346340"/>
            <a:ext cx="1813891" cy="251170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614" y="4013520"/>
            <a:ext cx="3976784" cy="2686385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10" r="22881"/>
          <a:stretch/>
        </p:blipFill>
        <p:spPr>
          <a:xfrm>
            <a:off x="4093990" y="1378834"/>
            <a:ext cx="1890121" cy="2479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05378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255392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>
                <a:solidFill>
                  <a:prstClr val="black"/>
                </a:solidFill>
                <a:latin typeface="Calibri Light" panose="020F0302020204030204"/>
              </a:rPr>
              <a:t>2 Модуль </a:t>
            </a:r>
          </a:p>
          <a:p>
            <a:pPr algn="ctr"/>
            <a:r>
              <a:rPr lang="ru-RU" sz="4800" dirty="0">
                <a:solidFill>
                  <a:prstClr val="black"/>
                </a:solidFill>
                <a:latin typeface="Calibri Light" panose="020F0302020204030204"/>
              </a:rPr>
              <a:t>Предмет «Рисунок»: Изометрия.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22334045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Изометрия</a:t>
            </a:r>
            <a:r>
              <a:rPr lang="ru-RU" sz="28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 </a:t>
            </a:r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в архитектуре и </a:t>
            </a:r>
            <a:r>
              <a:rPr lang="ru-RU" sz="2800" dirty="0" err="1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пром</a:t>
            </a:r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. дизайне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1872" y="1841868"/>
            <a:ext cx="4016288" cy="346165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8476" y="2135124"/>
            <a:ext cx="4270248" cy="2892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8415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Изометрия в </a:t>
            </a:r>
            <a:r>
              <a:rPr lang="ru-RU" sz="28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графическом </a:t>
            </a:r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дизайне и компьютерных играх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200" y="3779452"/>
            <a:ext cx="4875843" cy="287662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7043" y="1155946"/>
            <a:ext cx="3567040" cy="238823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86800" y="3658874"/>
            <a:ext cx="2997200" cy="29972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782" y="1216628"/>
            <a:ext cx="3027679" cy="252290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598" y="1149354"/>
            <a:ext cx="4203603" cy="5506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63201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Изометрия база</a:t>
            </a:r>
            <a:endParaRPr lang="ru-RU" dirty="0"/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0927" y="3442416"/>
            <a:ext cx="2530886" cy="35764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187" y="726307"/>
            <a:ext cx="2512787" cy="35509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60116" y="3302445"/>
            <a:ext cx="2728207" cy="385643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22250" y="686831"/>
            <a:ext cx="2545080" cy="3597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818298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Изометрия буквы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369816" y="899329"/>
            <a:ext cx="3763224" cy="53194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147729" y="899330"/>
            <a:ext cx="3763224" cy="531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088229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Изометрия предметы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64802" y="635007"/>
            <a:ext cx="2618405" cy="370122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68016" y="3401726"/>
            <a:ext cx="2636520" cy="37257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203225"/>
            <a:ext cx="3983980" cy="548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09495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Изометрия интерьер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885" y="1171750"/>
            <a:ext cx="3684115" cy="26420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98057" y="3397805"/>
            <a:ext cx="2749770" cy="388691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84254" y="3345761"/>
            <a:ext cx="2792897" cy="3947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084252" y="443441"/>
            <a:ext cx="2792898" cy="39478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594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255392"/>
            <a:ext cx="121919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1 Модуль </a:t>
            </a:r>
          </a:p>
          <a:p>
            <a:pPr algn="ctr"/>
            <a:r>
              <a:rPr lang="ru-RU" sz="4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Предмет «Живопись»: Цветовой ключ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319035531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Изометрия город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8121" y="3965226"/>
            <a:ext cx="3677581" cy="26016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55156" y="3427271"/>
            <a:ext cx="2601678" cy="367758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71287" y="704829"/>
            <a:ext cx="2530165" cy="3576497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41455" y="704828"/>
            <a:ext cx="2530166" cy="35764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5127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Изометрия проекции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46341" y="3407007"/>
            <a:ext cx="2859690" cy="404229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22254" y="570804"/>
            <a:ext cx="2743200" cy="387763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08505" y="3407004"/>
            <a:ext cx="2859693" cy="404229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67837" y="667572"/>
            <a:ext cx="2663013" cy="376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61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Изометрия склоны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31896" y="647143"/>
            <a:ext cx="2728206" cy="3856437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18480" y="3565676"/>
            <a:ext cx="2728208" cy="385643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3121" y="4129791"/>
            <a:ext cx="3660903" cy="2745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127170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Изометрия склоны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3908" y="3566469"/>
            <a:ext cx="2728007" cy="385505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19271" y="3566466"/>
            <a:ext cx="2728008" cy="385505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80690" y="487914"/>
            <a:ext cx="2954482" cy="417509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12588" y="647934"/>
            <a:ext cx="2728007" cy="385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08258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Изометрия склоны техника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05650" y="3494371"/>
            <a:ext cx="2674085" cy="37788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0320" y="3978177"/>
            <a:ext cx="3748325" cy="281124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393864" y="465346"/>
            <a:ext cx="2878990" cy="406841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32752" y="658963"/>
            <a:ext cx="2652739" cy="3749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5570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Изометрия склоны техника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3927" y="927598"/>
            <a:ext cx="3988193" cy="282836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1020932"/>
            <a:ext cx="3824513" cy="273502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76245" y="3202125"/>
            <a:ext cx="3029973" cy="428177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493269" y="3202126"/>
            <a:ext cx="3029973" cy="42817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95856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Изометрия </a:t>
            </a:r>
            <a:r>
              <a:rPr lang="ru-RU" sz="2800" dirty="0" err="1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скругление</a:t>
            </a:r>
            <a:endParaRPr lang="ru-RU" dirty="0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24571" y="3218653"/>
            <a:ext cx="2788920" cy="394113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30332" y="3189691"/>
            <a:ext cx="2929119" cy="4139255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015127" y="454269"/>
            <a:ext cx="2743199" cy="387652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864578" y="547819"/>
            <a:ext cx="2610798" cy="3689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610952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Изометрия </a:t>
            </a:r>
            <a:r>
              <a:rPr lang="ru-RU" sz="2800" dirty="0" err="1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скругление</a:t>
            </a:r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 буквы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6982" y="3471572"/>
            <a:ext cx="2806657" cy="396619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40" y="4069082"/>
            <a:ext cx="3547886" cy="2654797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40" y="1262424"/>
            <a:ext cx="3547886" cy="265479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143880" y="573880"/>
            <a:ext cx="2788918" cy="394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8307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Изометрия </a:t>
            </a:r>
            <a:r>
              <a:rPr lang="ru-RU" sz="2800" dirty="0" err="1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скругление</a:t>
            </a:r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 техника</a:t>
            </a:r>
            <a:endParaRPr lang="ru-RU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73831" y="2790892"/>
            <a:ext cx="3084060" cy="436027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89807" y="2843427"/>
            <a:ext cx="3040868" cy="429839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165917" y="609166"/>
            <a:ext cx="2286169" cy="3231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154019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Изометрия </a:t>
            </a:r>
            <a:r>
              <a:rPr lang="ru-RU" sz="2800" dirty="0" err="1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скругление</a:t>
            </a:r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 город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48226" y="3436345"/>
            <a:ext cx="2835853" cy="400745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361344" y="3306224"/>
            <a:ext cx="2943697" cy="415985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488178" y="668596"/>
            <a:ext cx="2690028" cy="38013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082118" y="831666"/>
            <a:ext cx="2517256" cy="355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7125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224280" y="721232"/>
            <a:ext cx="97434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Цветовой ключ или </a:t>
            </a:r>
            <a:r>
              <a:rPr lang="ru-RU" b="1" dirty="0" err="1" smtClean="0"/>
              <a:t>Колор</a:t>
            </a:r>
            <a:r>
              <a:rPr lang="ru-RU" b="1" dirty="0" smtClean="0"/>
              <a:t> </a:t>
            </a:r>
            <a:r>
              <a:rPr lang="ru-RU" b="1" dirty="0"/>
              <a:t>Кей (</a:t>
            </a:r>
            <a:r>
              <a:rPr lang="ru-RU" b="1" dirty="0" err="1"/>
              <a:t>color</a:t>
            </a:r>
            <a:r>
              <a:rPr lang="ru-RU" b="1" dirty="0"/>
              <a:t> </a:t>
            </a:r>
            <a:r>
              <a:rPr lang="ru-RU" b="1" dirty="0" err="1"/>
              <a:t>key</a:t>
            </a:r>
            <a:r>
              <a:rPr lang="ru-RU" b="1" dirty="0"/>
              <a:t>). </a:t>
            </a:r>
            <a:r>
              <a:rPr lang="ru-RU" sz="4800" dirty="0" smtClean="0"/>
              <a:t/>
            </a:r>
            <a:br>
              <a:rPr lang="ru-RU" sz="4800" dirty="0" smtClean="0"/>
            </a:br>
            <a:r>
              <a:rPr lang="ru-RU" dirty="0"/>
              <a:t>Переводится с английского дословно как цветовой ключ. Термин применяется в </a:t>
            </a:r>
            <a:r>
              <a:rPr lang="ru-RU" dirty="0" err="1" smtClean="0"/>
              <a:t>медиаиндустрии</a:t>
            </a:r>
            <a:r>
              <a:rPr lang="ru-RU" dirty="0"/>
              <a:t>. Это общий </a:t>
            </a:r>
            <a:r>
              <a:rPr lang="ru-RU" dirty="0" smtClean="0"/>
              <a:t>колорит, освещение и </a:t>
            </a:r>
            <a:r>
              <a:rPr lang="ru-RU" dirty="0"/>
              <a:t>тон кадра, при помощи которого мы получаем заряд эмоций, удивление, страх, грусть, радость... Колорит воздействует на нас, осознаем мы это или нет. С развитием сценария меняется персонаж и </a:t>
            </a:r>
            <a:r>
              <a:rPr lang="ru-RU" dirty="0" err="1"/>
              <a:t>колор</a:t>
            </a:r>
            <a:r>
              <a:rPr lang="ru-RU" dirty="0"/>
              <a:t> </a:t>
            </a:r>
            <a:r>
              <a:rPr lang="ru-RU" dirty="0" err="1"/>
              <a:t>кей</a:t>
            </a:r>
            <a:r>
              <a:rPr lang="ru-RU" dirty="0"/>
              <a:t>. Мы двигаемся по сюжету вместе с персонажами, слушаем диалоги, следим за событиями, слушаем музыку, а цвет нам лучше помогает сопереживать, погружает нас в нужную атмосферу. </a:t>
            </a:r>
            <a:endParaRPr lang="ru-RU" dirty="0" smtClean="0"/>
          </a:p>
          <a:p>
            <a:pPr algn="ctr"/>
            <a:r>
              <a:rPr lang="ru-RU" dirty="0" err="1" smtClean="0"/>
              <a:t>Колор</a:t>
            </a:r>
            <a:r>
              <a:rPr lang="ru-RU" dirty="0" smtClean="0"/>
              <a:t> </a:t>
            </a:r>
            <a:r>
              <a:rPr lang="ru-RU" dirty="0" err="1"/>
              <a:t>кей</a:t>
            </a:r>
            <a:r>
              <a:rPr lang="ru-RU" dirty="0"/>
              <a:t> - это цветовой ключ к сердцу зрителя.</a:t>
            </a:r>
            <a:endParaRPr lang="ru-RU" sz="48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1827" y="3266440"/>
            <a:ext cx="3347720" cy="334772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32" r="10430"/>
          <a:stretch/>
        </p:blipFill>
        <p:spPr>
          <a:xfrm>
            <a:off x="2545895" y="3266440"/>
            <a:ext cx="2529840" cy="33477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22360" y="3256280"/>
            <a:ext cx="3357880" cy="335788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3231" y="3261360"/>
            <a:ext cx="2216573" cy="335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78133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276313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В академических постановках зачастую нет цветового ключа</a:t>
            </a:r>
            <a:endParaRPr lang="ru-RU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41" y="1035135"/>
            <a:ext cx="1807856" cy="255475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3949" y="1180352"/>
            <a:ext cx="2983828" cy="21114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6"/>
          <a:stretch/>
        </p:blipFill>
        <p:spPr>
          <a:xfrm>
            <a:off x="713417" y="3844531"/>
            <a:ext cx="2094704" cy="25549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71"/>
          <a:stretch/>
        </p:blipFill>
        <p:spPr>
          <a:xfrm>
            <a:off x="3171777" y="3695450"/>
            <a:ext cx="2208289" cy="285315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978" y="1180352"/>
            <a:ext cx="2983828" cy="211148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6338" y="3695450"/>
            <a:ext cx="3567491" cy="261147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6007" y="1315136"/>
            <a:ext cx="2782188" cy="1976704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389" y="3514145"/>
            <a:ext cx="2083424" cy="2974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3759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Даже в картинах часто нет </a:t>
            </a:r>
            <a:r>
              <a:rPr lang="ru-RU" sz="28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ц</a:t>
            </a:r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ветового ключа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1" y="3886468"/>
            <a:ext cx="2488558" cy="24885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9141" y="3928327"/>
            <a:ext cx="2488636" cy="248863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030" y="3935577"/>
            <a:ext cx="2481386" cy="248138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05" y="3935577"/>
            <a:ext cx="2618065" cy="2530495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331" y="1273986"/>
            <a:ext cx="2488558" cy="2488558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1704" y="1271709"/>
            <a:ext cx="2456074" cy="245607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043" y="1246409"/>
            <a:ext cx="2481373" cy="248137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505" y="1246409"/>
            <a:ext cx="2618065" cy="24813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6429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37579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Цветовой ключ на пленэре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7757" y="3612973"/>
            <a:ext cx="1903969" cy="268620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7738" y="1045053"/>
            <a:ext cx="1588966" cy="239008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901" y="3612971"/>
            <a:ext cx="1894021" cy="268620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32" y="3581182"/>
            <a:ext cx="1826866" cy="2686203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820" y="3581184"/>
            <a:ext cx="3970367" cy="2686202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4784" y="1045053"/>
            <a:ext cx="1718429" cy="239008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868" y="1045053"/>
            <a:ext cx="3098262" cy="2390088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52" y="1045053"/>
            <a:ext cx="3447160" cy="239008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17" t="11308" r="9310" b="6835"/>
          <a:stretch/>
        </p:blipFill>
        <p:spPr>
          <a:xfrm>
            <a:off x="10088959" y="3575127"/>
            <a:ext cx="2009479" cy="2692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697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Для чего цветовой ключ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613" y="2240280"/>
            <a:ext cx="5716693" cy="321564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013" y="2240280"/>
            <a:ext cx="5716693" cy="32156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680317" y="1539703"/>
            <a:ext cx="4795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Есть цветовой ключ</a:t>
            </a:r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736717" y="1539703"/>
            <a:ext cx="479528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Нет цветового ключа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40256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497712"/>
            <a:ext cx="12191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dirty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Ц</a:t>
            </a:r>
            <a:r>
              <a:rPr lang="ru-RU" sz="2800" dirty="0" smtClean="0">
                <a:solidFill>
                  <a:prstClr val="black"/>
                </a:solidFill>
                <a:latin typeface="Calibri Light" panose="020F0302020204030204"/>
                <a:ea typeface="+mj-ea"/>
                <a:cs typeface="+mj-cs"/>
              </a:rPr>
              <a:t>ветовой ключ в анимации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3" t="11640" r="6864" b="6667"/>
          <a:stretch/>
        </p:blipFill>
        <p:spPr>
          <a:xfrm>
            <a:off x="1574157" y="1354238"/>
            <a:ext cx="8819909" cy="44678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769042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214</TotalTime>
  <Words>200</Words>
  <Application>Microsoft Office PowerPoint</Application>
  <PresentationFormat>Широкоэкранный</PresentationFormat>
  <Paragraphs>51</Paragraphs>
  <Slides>39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39</vt:i4>
      </vt:variant>
    </vt:vector>
  </HeadingPairs>
  <TitlesOfParts>
    <vt:vector size="43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GANSOR-PC</dc:creator>
  <cp:lastModifiedBy>GANSOR-PC</cp:lastModifiedBy>
  <cp:revision>28</cp:revision>
  <dcterms:created xsi:type="dcterms:W3CDTF">2023-11-30T07:08:21Z</dcterms:created>
  <dcterms:modified xsi:type="dcterms:W3CDTF">2023-12-01T06:42:19Z</dcterms:modified>
</cp:coreProperties>
</file>