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5" r:id="rId6"/>
    <p:sldId id="266" r:id="rId7"/>
    <p:sldId id="267" r:id="rId8"/>
    <p:sldId id="274" r:id="rId9"/>
    <p:sldId id="269" r:id="rId10"/>
    <p:sldId id="262" r:id="rId11"/>
    <p:sldId id="261" r:id="rId12"/>
    <p:sldId id="270" r:id="rId13"/>
    <p:sldId id="271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2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5F282E-7E2F-74BB-23B7-C47B70D07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C7BEAB-BBF5-1D5A-AA22-B33058F187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122231-D72E-D95D-8215-284D5E87C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20FA-90B0-4676-BCCE-67AE47D408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1A4064-FF79-3CDB-E240-C6FAD400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1FFB9C-F5B4-8CB1-D23B-4546BFAB5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4004-B8E8-4E2A-9831-097E1575B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379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032C3-EE9D-5180-2773-1154E0F14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1C6D77-3274-3D10-3D18-7F30D0FB7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EC0ADB-3B1E-D859-4578-BA33307A4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20FA-90B0-4676-BCCE-67AE47D408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8E43C1-7882-E052-0EE9-CD0C81A9C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4815FA-90CC-DEC4-490F-17469118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4004-B8E8-4E2A-9831-097E1575B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283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1D4FA5-0A83-A7E4-99B0-6005221DE6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23BF24-0C5F-1D00-E34E-564426E98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D69B23-77E5-B029-469C-9CF42694A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20FA-90B0-4676-BCCE-67AE47D408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DC414F-CA97-A8B8-6827-27D60CB84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3665A1-E5D2-7DB2-1033-E0D212344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4004-B8E8-4E2A-9831-097E1575B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032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3C4B98-ADF9-A973-E898-EE5C5D7D1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A0FFC-8E5E-6A73-FAE6-837D405A2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AF948A-55F9-8A66-5F44-801257FC8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20FA-90B0-4676-BCCE-67AE47D408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62852A-A9AA-13CB-03CE-312B5A571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80A49E-9C13-9748-7605-8A29B4CF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4004-B8E8-4E2A-9831-097E1575B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75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122F83-D532-2C4C-5E1F-21A3CE29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1C56F9-CB6A-EB11-CE79-9E3CA56A1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4C0069-3356-46D5-C432-1483D1A00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20FA-90B0-4676-BCCE-67AE47D408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406FC-8AC6-ADED-7BBA-86557198C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13D96E-80CC-6108-58BC-2CA255B2C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4004-B8E8-4E2A-9831-097E1575B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920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BC837-C3D9-8CE9-51B7-3FABF036C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D46B60-E079-2092-9207-38C904230C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4633BC-156E-968B-B692-80FA3A0E84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4F9C7F-DDE9-C07C-C065-7774A2F8E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20FA-90B0-4676-BCCE-67AE47D408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05E727-9D21-AF11-593C-F5ADE9E1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D23F28-024A-906A-4C76-B237D0946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4004-B8E8-4E2A-9831-097E1575B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303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80A39-70C8-E67E-4F09-EAFA004ED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B4C704-CB14-F014-35AC-053F953E4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323BC9-2DD1-91B1-CBAD-96C4B7168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F99271-9A9D-E3EB-02DD-207B5128A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FC1A09-5E54-74F1-F08D-F7E35A1068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8318520-079E-0035-2ED5-3B9B5D8C5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20FA-90B0-4676-BCCE-67AE47D408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4F82FA4-49C8-4A17-C782-A6178FD1D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4E3B661-EEBD-BACA-14C0-11C28319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4004-B8E8-4E2A-9831-097E1575B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95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870CE-37B1-EAC7-AE26-1FE5CD55F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06DBAC-1B35-8A0E-1F52-5A4CECBEE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20FA-90B0-4676-BCCE-67AE47D408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69588-4948-D1B8-B8EC-160166A99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5245C34-A736-D709-F639-6B8D17F9C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4004-B8E8-4E2A-9831-097E1575B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97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A035D5-97DE-65D2-9243-1E3AA37B6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20FA-90B0-4676-BCCE-67AE47D408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F48F3B-CDF2-5D4B-AE6A-7E59A2C03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A7883B-C5B2-92AB-9EC7-D0563D405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4004-B8E8-4E2A-9831-097E1575B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036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1079F-6CB7-B8E5-32F2-BE52512E9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5891E1-56FD-AA26-AD5E-AD24EAE2B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D147C3-02CA-9AD4-2827-A5E74FD03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D77FD6-3CDC-E175-F395-7108AF798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20FA-90B0-4676-BCCE-67AE47D408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2E24B3-2380-9ECF-4941-911C7AE69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1DBC27-F9E2-EB50-0446-EB4A934EB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4004-B8E8-4E2A-9831-097E1575B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18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22B6F-E200-963D-AEA2-58CE147B3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1A3C7C-E2DD-4447-E991-BD8E87EAEA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9A5A89-D1E0-C7DB-F920-E6C519C75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778B42-C52D-E502-19AC-FBF899B2D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20FA-90B0-4676-BCCE-67AE47D408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E1B59D-15D0-858A-266A-D2DFBFC85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364B0C-5BD1-2243-F5CA-67506A4C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4004-B8E8-4E2A-9831-097E1575B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05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37EE35-5D5E-FDDE-377D-FE12687E7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CA16F4-EDFB-15AE-D74C-7FF93296F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A5D0C9-3C27-2A5B-7BF2-6B5D8C453B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020FA-90B0-4676-BCCE-67AE47D408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34C428-4A25-5709-7FCC-5B3C42001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E07F61-997C-B4B5-5731-C8D386CA3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24004-B8E8-4E2A-9831-097E1575B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93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9DEEF-81D8-D32B-98C6-9F8986AC2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963" y="1091381"/>
            <a:ext cx="6292645" cy="4173793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+mn-lt"/>
              </a:rPr>
              <a:t>Принципы отбора содержания учебного материала на уроках искусства: из опыта практика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A7918B-8D37-BEA1-4F05-BE5E9FB06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2877"/>
            <a:ext cx="9144000" cy="934065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Схвитаридзе М.Б., учитель искусства ОЧУ «Газпром школа»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Москва, 2023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8" name="Picture 4" descr="Поисковая работа по теме «Виды искусства» — ГБОУ Школа 255">
            <a:extLst>
              <a:ext uri="{FF2B5EF4-FFF2-40B4-BE49-F238E27FC236}">
                <a16:creationId xmlns:a16="http://schemas.microsoft.com/office/drawing/2014/main" id="{10BB1C61-C33B-4787-A0C6-92BD65884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101" y="1004915"/>
            <a:ext cx="3965936" cy="462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A34D50-1EF4-AE29-7731-EA4C8923C56B}"/>
              </a:ext>
            </a:extLst>
          </p:cNvPr>
          <p:cNvSpPr txBox="1"/>
          <p:nvPr/>
        </p:nvSpPr>
        <p:spPr>
          <a:xfrm>
            <a:off x="265470" y="231058"/>
            <a:ext cx="11552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Международная научно-практическая конференция </a:t>
            </a:r>
            <a:r>
              <a:rPr lang="ru-RU" b="0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«</a:t>
            </a:r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Современное художественное образование: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компетентность и профессионализм»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84703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2D8D091-D484-6735-9797-CC6120070933}"/>
              </a:ext>
            </a:extLst>
          </p:cNvPr>
          <p:cNvSpPr txBox="1"/>
          <p:nvPr/>
        </p:nvSpPr>
        <p:spPr>
          <a:xfrm>
            <a:off x="265470" y="231058"/>
            <a:ext cx="11552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Международная научно-практическая конференция </a:t>
            </a:r>
            <a:r>
              <a:rPr lang="ru-RU" b="0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«</a:t>
            </a:r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Современное художественное образование: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компетентность и профессионализм»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7926453D-183F-4194-8250-28D79AE69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44" y="877389"/>
            <a:ext cx="11875911" cy="948972"/>
          </a:xfrm>
        </p:spPr>
        <p:txBody>
          <a:bodyPr>
            <a:normAutofit/>
          </a:bodyPr>
          <a:lstStyle/>
          <a:p>
            <a:pPr algn="ctr"/>
            <a:r>
              <a:rPr lang="ru-RU" sz="2800" b="1" kern="10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Интегративность</a:t>
            </a:r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изучаемых курсов</a:t>
            </a:r>
            <a:br>
              <a:rPr lang="ru-RU" sz="2800" b="1" kern="100" dirty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Взаимосвязанность и взаимообусловленность смежных предметов</a:t>
            </a:r>
            <a:endParaRPr lang="ru-RU" sz="28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437D03-A6D1-4FF9-8A28-ADF62F34C3FE}"/>
              </a:ext>
            </a:extLst>
          </p:cNvPr>
          <p:cNvSpPr txBox="1"/>
          <p:nvPr/>
        </p:nvSpPr>
        <p:spPr>
          <a:xfrm>
            <a:off x="383821" y="1699983"/>
            <a:ext cx="116501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Запишите термин, о котором идет речь.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  Живопись по сырой штукатурке красками, разведенными в воде.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  Ответ: _______________</a:t>
            </a: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Напишите пропущенное слово.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  В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XV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в. Итальянские мастера сооружают в Московском Кремле из граненого белого камня палату, предназначенную для приема иностранных послов. Палата получила название _________________ .</a:t>
            </a: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Прочтите отрывок из воспоминаний Н.Д. Телешова и назовите фамилию основателя художественной галереи, о котором идет речь в тексте.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 «… Основатель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[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галереи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]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скромный и глубоко веривший в значение русского искусства, обычно посещал мастерские художников еще до выставок и приобретал для галереи самые выдающиеся картины. В 1892 г. Он передал свою знаменитую коллекцию с домом в дар городу, обогатив Москву ценнейшими произведениями искусства».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 Ответ: ____________________ .</a:t>
            </a:r>
          </a:p>
        </p:txBody>
      </p:sp>
    </p:spTree>
    <p:extLst>
      <p:ext uri="{BB962C8B-B14F-4D97-AF65-F5344CB8AC3E}">
        <p14:creationId xmlns:p14="http://schemas.microsoft.com/office/powerpoint/2010/main" val="980699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2D8D091-D484-6735-9797-CC6120070933}"/>
              </a:ext>
            </a:extLst>
          </p:cNvPr>
          <p:cNvSpPr txBox="1"/>
          <p:nvPr/>
        </p:nvSpPr>
        <p:spPr>
          <a:xfrm>
            <a:off x="265470" y="231058"/>
            <a:ext cx="11552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Международная научно-практическая конференция </a:t>
            </a:r>
            <a:r>
              <a:rPr lang="ru-RU" b="0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«</a:t>
            </a:r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Современное художественное образование: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компетентность и профессионализм»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93D4B89-902E-830F-1D4A-0413E2153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56" y="1060451"/>
            <a:ext cx="11875911" cy="948972"/>
          </a:xfrm>
        </p:spPr>
        <p:txBody>
          <a:bodyPr>
            <a:normAutofit/>
          </a:bodyPr>
          <a:lstStyle/>
          <a:p>
            <a:pPr algn="ctr"/>
            <a:r>
              <a:rPr lang="ru-RU" sz="2800" b="1" kern="10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Интегративность</a:t>
            </a:r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изучаемых курсов</a:t>
            </a:r>
            <a:br>
              <a:rPr lang="ru-RU" sz="2800" b="1" kern="100" dirty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Взаимосвязанность и взаимообусловленность смежных предметов</a:t>
            </a:r>
            <a:endParaRPr lang="ru-RU" sz="28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D5DAC5-847A-4B08-82FB-38A23F002B0F}"/>
              </a:ext>
            </a:extLst>
          </p:cNvPr>
          <p:cNvSpPr txBox="1"/>
          <p:nvPr/>
        </p:nvSpPr>
        <p:spPr>
          <a:xfrm>
            <a:off x="372533" y="2072516"/>
            <a:ext cx="100471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Расположите в хронологической последовательности исторические события.</a:t>
            </a:r>
          </a:p>
          <a:p>
            <a:pPr marL="457200" indent="-45720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создание композитором Д.Д. Шостаковичем Седьмой (Ленинградской) симфонии</a:t>
            </a:r>
          </a:p>
          <a:p>
            <a:pPr marL="457200" indent="-45720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введение в СССР обязательного семилетнего обучения</a:t>
            </a:r>
          </a:p>
          <a:p>
            <a:pPr marL="457200" indent="-45720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ввод в действие первой линии Московского метрополитена</a:t>
            </a:r>
          </a:p>
          <a:p>
            <a:pPr marL="457200" indent="-45720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создание в СССР термоядерного оружия</a:t>
            </a:r>
          </a:p>
          <a:p>
            <a:pPr marL="457200" indent="-45720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Постановление ЦК ВКП(б) «О журналах «Звезда» и «Ленинград»</a:t>
            </a: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FDB928-E1B8-42A1-94D2-8767ECA8AC4F}"/>
              </a:ext>
            </a:extLst>
          </p:cNvPr>
          <p:cNvSpPr/>
          <p:nvPr/>
        </p:nvSpPr>
        <p:spPr>
          <a:xfrm>
            <a:off x="835378" y="4097867"/>
            <a:ext cx="10487378" cy="2246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3) ввод в действие первой линии Московского метрополитена (1935)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1) создание композитором Д.Д. Шостаковичем Седьмой (Ленинградской) симфонии (1941)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5) Постановление ЦК ВКП(б) «О журналах «Звезда» и «Ленинград» (1946)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2) введение в СССР обязательного семилетнего обучения (1949)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4) создание в СССР термоядерного оружия (1953)</a:t>
            </a:r>
          </a:p>
        </p:txBody>
      </p:sp>
    </p:spTree>
    <p:extLst>
      <p:ext uri="{BB962C8B-B14F-4D97-AF65-F5344CB8AC3E}">
        <p14:creationId xmlns:p14="http://schemas.microsoft.com/office/powerpoint/2010/main" val="183638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2D8D091-D484-6735-9797-CC6120070933}"/>
              </a:ext>
            </a:extLst>
          </p:cNvPr>
          <p:cNvSpPr txBox="1"/>
          <p:nvPr/>
        </p:nvSpPr>
        <p:spPr>
          <a:xfrm>
            <a:off x="265470" y="231058"/>
            <a:ext cx="11552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Международная научно-практическая конференция </a:t>
            </a:r>
            <a:r>
              <a:rPr lang="ru-RU" b="0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«</a:t>
            </a:r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Современное художественное образование: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компетентность и профессионализм»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9B8B12-65BC-6623-8D20-0770728EA117}"/>
              </a:ext>
            </a:extLst>
          </p:cNvPr>
          <p:cNvSpPr txBox="1"/>
          <p:nvPr/>
        </p:nvSpPr>
        <p:spPr>
          <a:xfrm>
            <a:off x="264240" y="828621"/>
            <a:ext cx="116610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kern="100" dirty="0" err="1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Интегративность</a:t>
            </a:r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изучаемых курсов</a:t>
            </a:r>
          </a:p>
          <a:p>
            <a:pPr algn="ctr"/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Взаимосвязанность и взаимообусловленность смежных предметов</a:t>
            </a:r>
          </a:p>
        </p:txBody>
      </p:sp>
      <p:pic>
        <p:nvPicPr>
          <p:cNvPr id="6146" name="Picture 2" descr="Петр I допрашивает царевича Алексея - Ге Н.Н. Подробное описание экспоната,  аудиогид, интересные факты. Официальный сайт Artefact">
            <a:extLst>
              <a:ext uri="{FF2B5EF4-FFF2-40B4-BE49-F238E27FC236}">
                <a16:creationId xmlns:a16="http://schemas.microsoft.com/office/drawing/2014/main" id="{69D4EA1C-1ED5-B037-2CFF-8CB6232CA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782728"/>
            <a:ext cx="6254866" cy="484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7AFD12-32BC-D051-863E-0A635DB907BC}"/>
              </a:ext>
            </a:extLst>
          </p:cNvPr>
          <p:cNvSpPr txBox="1"/>
          <p:nvPr/>
        </p:nvSpPr>
        <p:spPr>
          <a:xfrm>
            <a:off x="6877050" y="1782728"/>
            <a:ext cx="51745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1) Автором картины является художник Н. Ге.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2) Автор картины принадлежит к направлению авангардизма.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3) Картина отражает конфликт отца с сыном.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4) Картина была написана в том же веке, в каком происходили изображенные на ней события.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5) Изображенные на картине исторические персонажи жили в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XIX</a:t>
            </a:r>
            <a:r>
              <a:rPr lang="mk-MK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веке.</a:t>
            </a:r>
          </a:p>
        </p:txBody>
      </p:sp>
    </p:spTree>
    <p:extLst>
      <p:ext uri="{BB962C8B-B14F-4D97-AF65-F5344CB8AC3E}">
        <p14:creationId xmlns:p14="http://schemas.microsoft.com/office/powerpoint/2010/main" val="576859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2D8D091-D484-6735-9797-CC6120070933}"/>
              </a:ext>
            </a:extLst>
          </p:cNvPr>
          <p:cNvSpPr txBox="1"/>
          <p:nvPr/>
        </p:nvSpPr>
        <p:spPr>
          <a:xfrm>
            <a:off x="265470" y="231058"/>
            <a:ext cx="11552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Международная научно-практическая конференция </a:t>
            </a:r>
            <a:r>
              <a:rPr lang="ru-RU" b="0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«</a:t>
            </a:r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Современное художественное образование: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компетентность и профессионализм»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9B8B12-65BC-6623-8D20-0770728EA117}"/>
              </a:ext>
            </a:extLst>
          </p:cNvPr>
          <p:cNvSpPr txBox="1"/>
          <p:nvPr/>
        </p:nvSpPr>
        <p:spPr>
          <a:xfrm>
            <a:off x="264240" y="828621"/>
            <a:ext cx="116610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kern="100" dirty="0" err="1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Интегративность</a:t>
            </a:r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изучаемых курсов</a:t>
            </a:r>
          </a:p>
          <a:p>
            <a:pPr algn="ctr"/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Взаимосвязанность и взаимообусловленность смежных предметов</a:t>
            </a:r>
          </a:p>
        </p:txBody>
      </p:sp>
      <p:pic>
        <p:nvPicPr>
          <p:cNvPr id="6146" name="Picture 2" descr="Петр I допрашивает царевича Алексея - Ге Н.Н. Подробное описание экспоната,  аудиогид, интересные факты. Официальный сайт Artefact">
            <a:extLst>
              <a:ext uri="{FF2B5EF4-FFF2-40B4-BE49-F238E27FC236}">
                <a16:creationId xmlns:a16="http://schemas.microsoft.com/office/drawing/2014/main" id="{69D4EA1C-1ED5-B037-2CFF-8CB6232CA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782728"/>
            <a:ext cx="4514850" cy="349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Кунсткамера — Википедия">
            <a:extLst>
              <a:ext uri="{FF2B5EF4-FFF2-40B4-BE49-F238E27FC236}">
                <a16:creationId xmlns:a16="http://schemas.microsoft.com/office/drawing/2014/main" id="{67A0F543-F4B3-9068-AAA5-85FD7F79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570" y="4674317"/>
            <a:ext cx="3243979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Грановитая палата - Москва, Россия - на карте">
            <a:extLst>
              <a:ext uri="{FF2B5EF4-FFF2-40B4-BE49-F238E27FC236}">
                <a16:creationId xmlns:a16="http://schemas.microsoft.com/office/drawing/2014/main" id="{24D589AD-3C9D-90DE-F65D-2699BB5AC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257" y="2943225"/>
            <a:ext cx="3128739" cy="233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Таврический дворец в Санкт-Петербурге">
            <a:extLst>
              <a:ext uri="{FF2B5EF4-FFF2-40B4-BE49-F238E27FC236}">
                <a16:creationId xmlns:a16="http://schemas.microsoft.com/office/drawing/2014/main" id="{B16436D2-12E9-5EF5-4A57-AD220857A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686" y="1782728"/>
            <a:ext cx="3470614" cy="195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Петропавловский собор в Санкт-Петербурге: описание, история, архитектурный  стиль">
            <a:extLst>
              <a:ext uri="{FF2B5EF4-FFF2-40B4-BE49-F238E27FC236}">
                <a16:creationId xmlns:a16="http://schemas.microsoft.com/office/drawing/2014/main" id="{843AB737-91C2-F9A3-56FB-EC5F735D5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3" r="24524"/>
          <a:stretch/>
        </p:blipFill>
        <p:spPr bwMode="auto">
          <a:xfrm>
            <a:off x="9368898" y="3531039"/>
            <a:ext cx="1653497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696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2D8D091-D484-6735-9797-CC6120070933}"/>
              </a:ext>
            </a:extLst>
          </p:cNvPr>
          <p:cNvSpPr txBox="1"/>
          <p:nvPr/>
        </p:nvSpPr>
        <p:spPr>
          <a:xfrm>
            <a:off x="265470" y="231058"/>
            <a:ext cx="11552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Международная научно-практическая конференция </a:t>
            </a:r>
            <a:r>
              <a:rPr lang="ru-RU" b="0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«</a:t>
            </a:r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Современное художественное образование: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компетентность и профессионализм»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9B8B12-65BC-6623-8D20-0770728EA117}"/>
              </a:ext>
            </a:extLst>
          </p:cNvPr>
          <p:cNvSpPr txBox="1"/>
          <p:nvPr/>
        </p:nvSpPr>
        <p:spPr>
          <a:xfrm>
            <a:off x="264240" y="828621"/>
            <a:ext cx="116610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kern="100" dirty="0" err="1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Интегративность</a:t>
            </a:r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изучаемых курсов</a:t>
            </a:r>
          </a:p>
          <a:p>
            <a:pPr algn="ctr"/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Взаимосвязанность и взаимообусловленность смежных предметов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7AFD12-32BC-D051-863E-0A635DB907BC}"/>
              </a:ext>
            </a:extLst>
          </p:cNvPr>
          <p:cNvSpPr txBox="1"/>
          <p:nvPr/>
        </p:nvSpPr>
        <p:spPr>
          <a:xfrm>
            <a:off x="6372225" y="1782728"/>
            <a:ext cx="58197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1) На картине изображены братья Орловы – фавориты Екатерины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II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2) Один из изображенных на картине персонажей руководил русским флотом в Чесменском сражении 1770 г.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3) Изображенные на картине лица были участниками походов А.В. Суворова.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4) Один из изображенных персонажей был участником заговора против Павла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5) Изображенные на картине лица продолжали свою блестящую карьеру при императоре Александре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8194" name="Picture 2" descr="О доблестях, о подвигах, о славе», или о чём может рассказать фон в  портретах братьев Орловых — Блог Исторического музея">
            <a:extLst>
              <a:ext uri="{FF2B5EF4-FFF2-40B4-BE49-F238E27FC236}">
                <a16:creationId xmlns:a16="http://schemas.microsoft.com/office/drawing/2014/main" id="{F5356506-B64C-20B3-9FCA-A2E898AC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9167" r="7944" b="9722"/>
          <a:stretch/>
        </p:blipFill>
        <p:spPr bwMode="auto">
          <a:xfrm>
            <a:off x="100544" y="1782728"/>
            <a:ext cx="6185956" cy="4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438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Бирон, Эрнст Иоганн — Википедия">
            <a:extLst>
              <a:ext uri="{FF2B5EF4-FFF2-40B4-BE49-F238E27FC236}">
                <a16:creationId xmlns:a16="http://schemas.microsoft.com/office/drawing/2014/main" id="{F7044638-13EC-B2B4-A035-4E1FAD45E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567" y="3684623"/>
            <a:ext cx="2253368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D8D091-D484-6735-9797-CC6120070933}"/>
              </a:ext>
            </a:extLst>
          </p:cNvPr>
          <p:cNvSpPr txBox="1"/>
          <p:nvPr/>
        </p:nvSpPr>
        <p:spPr>
          <a:xfrm>
            <a:off x="265470" y="231058"/>
            <a:ext cx="11552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Международная научно-практическая конференция </a:t>
            </a:r>
            <a:r>
              <a:rPr lang="ru-RU" b="0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«</a:t>
            </a:r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Современное художественное образование: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компетентность и профессионализм»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9B8B12-65BC-6623-8D20-0770728EA117}"/>
              </a:ext>
            </a:extLst>
          </p:cNvPr>
          <p:cNvSpPr txBox="1"/>
          <p:nvPr/>
        </p:nvSpPr>
        <p:spPr>
          <a:xfrm>
            <a:off x="264240" y="828621"/>
            <a:ext cx="116610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kern="100" dirty="0" err="1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Интегративность</a:t>
            </a:r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изучаемых курсов</a:t>
            </a:r>
          </a:p>
          <a:p>
            <a:pPr algn="ctr"/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Взаимосвязанность и взаимообусловленность смежных предметов</a:t>
            </a:r>
          </a:p>
        </p:txBody>
      </p:sp>
      <p:pic>
        <p:nvPicPr>
          <p:cNvPr id="8194" name="Picture 2" descr="О доблестях, о подвигах, о славе», или о чём может рассказать фон в  портретах братьев Орловых — Блог Исторического музея">
            <a:extLst>
              <a:ext uri="{FF2B5EF4-FFF2-40B4-BE49-F238E27FC236}">
                <a16:creationId xmlns:a16="http://schemas.microsoft.com/office/drawing/2014/main" id="{F5356506-B64C-20B3-9FCA-A2E898AC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9167" r="7944" b="9722"/>
          <a:stretch/>
        </p:blipFill>
        <p:spPr bwMode="auto">
          <a:xfrm>
            <a:off x="444195" y="1782728"/>
            <a:ext cx="4972102" cy="385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Потёмкин, Григорий Александрович — Википедия">
            <a:extLst>
              <a:ext uri="{FF2B5EF4-FFF2-40B4-BE49-F238E27FC236}">
                <a16:creationId xmlns:a16="http://schemas.microsoft.com/office/drawing/2014/main" id="{CD617602-1305-5656-7508-E703DE76B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357" y="3684623"/>
            <a:ext cx="1986643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Скобелев Михаил Дмитриевич | С | | Белая гвардия">
            <a:extLst>
              <a:ext uri="{FF2B5EF4-FFF2-40B4-BE49-F238E27FC236}">
                <a16:creationId xmlns:a16="http://schemas.microsoft.com/office/drawing/2014/main" id="{D2758AED-70C1-6008-8FD9-4F5EDCF96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3" t="5921" r="9487" b="6820"/>
          <a:stretch/>
        </p:blipFill>
        <p:spPr bwMode="auto">
          <a:xfrm>
            <a:off x="6456005" y="1808601"/>
            <a:ext cx="1771760" cy="256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Румянцев-Задунайский, Пётр Александрович — Википедия">
            <a:extLst>
              <a:ext uri="{FF2B5EF4-FFF2-40B4-BE49-F238E27FC236}">
                <a16:creationId xmlns:a16="http://schemas.microsoft.com/office/drawing/2014/main" id="{3A7F135C-212B-C6E4-A098-35D9F2E1D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236" y="2223808"/>
            <a:ext cx="2249867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44295FB-6291-6555-4DDD-16A61CC93065}"/>
              </a:ext>
            </a:extLst>
          </p:cNvPr>
          <p:cNvSpPr/>
          <p:nvPr/>
        </p:nvSpPr>
        <p:spPr>
          <a:xfrm>
            <a:off x="7893930" y="1747826"/>
            <a:ext cx="1986643" cy="4095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М.Д. Скобелев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C44EB70-9AEB-0DC0-B64E-FC3FE7805643}"/>
              </a:ext>
            </a:extLst>
          </p:cNvPr>
          <p:cNvSpPr/>
          <p:nvPr/>
        </p:nvSpPr>
        <p:spPr>
          <a:xfrm>
            <a:off x="3617007" y="6134678"/>
            <a:ext cx="1986643" cy="4095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Г.А. Потемкин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5BD6D43-DD08-F969-20FF-A6AE37306FA6}"/>
              </a:ext>
            </a:extLst>
          </p:cNvPr>
          <p:cNvSpPr/>
          <p:nvPr/>
        </p:nvSpPr>
        <p:spPr>
          <a:xfrm>
            <a:off x="7333717" y="6134678"/>
            <a:ext cx="1986643" cy="4095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Э. Бирон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0AFB041-1D7A-E0DD-4230-636A5F2CA1AA}"/>
              </a:ext>
            </a:extLst>
          </p:cNvPr>
          <p:cNvSpPr/>
          <p:nvPr/>
        </p:nvSpPr>
        <p:spPr>
          <a:xfrm>
            <a:off x="10113813" y="4646368"/>
            <a:ext cx="1986643" cy="4095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П.А. Румянцев </a:t>
            </a:r>
          </a:p>
        </p:txBody>
      </p:sp>
    </p:spTree>
    <p:extLst>
      <p:ext uri="{BB962C8B-B14F-4D97-AF65-F5344CB8AC3E}">
        <p14:creationId xmlns:p14="http://schemas.microsoft.com/office/powerpoint/2010/main" val="4134569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9DEEF-81D8-D32B-98C6-9F8986AC2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963" y="1091381"/>
            <a:ext cx="6292645" cy="4173793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+mn-lt"/>
              </a:rPr>
              <a:t>Принципы отбора содержания учебного материала на уроках искусства: из опыта практика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A7918B-8D37-BEA1-4F05-BE5E9FB06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2877"/>
            <a:ext cx="9144000" cy="934065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Схвитаридзе М.Б., учитель искусства ОЧУ «Газпром школа»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Москва, 2023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8" name="Picture 4" descr="Поисковая работа по теме «Виды искусства» — ГБОУ Школа 255">
            <a:extLst>
              <a:ext uri="{FF2B5EF4-FFF2-40B4-BE49-F238E27FC236}">
                <a16:creationId xmlns:a16="http://schemas.microsoft.com/office/drawing/2014/main" id="{10BB1C61-C33B-4787-A0C6-92BD65884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101" y="1004915"/>
            <a:ext cx="3965936" cy="462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A34D50-1EF4-AE29-7731-EA4C8923C56B}"/>
              </a:ext>
            </a:extLst>
          </p:cNvPr>
          <p:cNvSpPr txBox="1"/>
          <p:nvPr/>
        </p:nvSpPr>
        <p:spPr>
          <a:xfrm>
            <a:off x="265470" y="231058"/>
            <a:ext cx="11552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Международная научно-практическая конференция </a:t>
            </a:r>
            <a:r>
              <a:rPr lang="ru-RU" b="0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«</a:t>
            </a:r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Современное художественное образование: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компетентность и профессионализм»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8907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E1EB392-1EE7-9E17-EEF5-903F65093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906201"/>
            <a:ext cx="11788140" cy="78003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+mn-lt"/>
              </a:rPr>
              <a:t>Перечень учебных предметов в МЭШ (основные)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29B2DC-1637-E467-BF33-B1059F7A72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" t="18925" r="45645" b="66452"/>
          <a:stretch/>
        </p:blipFill>
        <p:spPr>
          <a:xfrm>
            <a:off x="1260667" y="1751371"/>
            <a:ext cx="9818813" cy="15313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1BF28B-48C9-5CEA-EDEB-BC63D6D6C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2" t="18781" r="45726" b="72330"/>
          <a:stretch/>
        </p:blipFill>
        <p:spPr>
          <a:xfrm>
            <a:off x="1260666" y="3282745"/>
            <a:ext cx="9818813" cy="9308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2A8449-160F-4BD3-D48A-08DE0C0893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" t="18638" r="45645" b="70179"/>
          <a:stretch/>
        </p:blipFill>
        <p:spPr>
          <a:xfrm>
            <a:off x="1260665" y="4213580"/>
            <a:ext cx="9818813" cy="11710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7FA8B7-0DB3-4B3A-5AB2-F91820B989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1" t="40430" r="45808" b="55986"/>
          <a:stretch/>
        </p:blipFill>
        <p:spPr>
          <a:xfrm>
            <a:off x="1260664" y="5384632"/>
            <a:ext cx="9818813" cy="3753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D8D091-D484-6735-9797-CC6120070933}"/>
              </a:ext>
            </a:extLst>
          </p:cNvPr>
          <p:cNvSpPr txBox="1"/>
          <p:nvPr/>
        </p:nvSpPr>
        <p:spPr>
          <a:xfrm>
            <a:off x="265470" y="231058"/>
            <a:ext cx="11552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Международная научно-практическая конференция </a:t>
            </a:r>
            <a:r>
              <a:rPr lang="ru-RU" b="0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«</a:t>
            </a:r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Современное художественное образование: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компетентность и профессионализм»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41623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E1EB392-1EE7-9E17-EEF5-903F65093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0" y="945583"/>
            <a:ext cx="11690310" cy="78003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+mn-lt"/>
              </a:rPr>
              <a:t>Перечень учебных предметов в МЭШ (учебные курсы, обеспечивающие образовательные потребности обучающегося)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D8D091-D484-6735-9797-CC6120070933}"/>
              </a:ext>
            </a:extLst>
          </p:cNvPr>
          <p:cNvSpPr txBox="1"/>
          <p:nvPr/>
        </p:nvSpPr>
        <p:spPr>
          <a:xfrm>
            <a:off x="265470" y="231058"/>
            <a:ext cx="11552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Международная научно-практическая конференция </a:t>
            </a:r>
            <a:r>
              <a:rPr lang="ru-RU" b="0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«</a:t>
            </a:r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Современное художественное образование: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компетентность и профессионализм»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7EA29CB-BBDD-6D77-08DA-9D25030A8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8" t="18750" r="55234" b="41945"/>
          <a:stretch/>
        </p:blipFill>
        <p:spPr>
          <a:xfrm>
            <a:off x="1344191" y="1793807"/>
            <a:ext cx="9362274" cy="483313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EEED353-0253-82CF-A70C-753BF63E1A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8" t="18265" r="45546" b="67500"/>
          <a:stretch/>
        </p:blipFill>
        <p:spPr>
          <a:xfrm>
            <a:off x="1104900" y="4788607"/>
            <a:ext cx="9824352" cy="1497974"/>
          </a:xfrm>
          <a:prstGeom prst="rect">
            <a:avLst/>
          </a:prstGeom>
        </p:spPr>
      </p:pic>
      <p:pic>
        <p:nvPicPr>
          <p:cNvPr id="2050" name="Picture 2" descr="Клио Бог - 56 фото">
            <a:extLst>
              <a:ext uri="{FF2B5EF4-FFF2-40B4-BE49-F238E27FC236}">
                <a16:creationId xmlns:a16="http://schemas.microsoft.com/office/drawing/2014/main" id="{C6D2CCDD-AA2C-E355-ACA3-1CA408FC2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93807"/>
            <a:ext cx="3236635" cy="351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Древняя Греция. Аполлон и девять муз | Новый Акрополь">
            <a:extLst>
              <a:ext uri="{FF2B5EF4-FFF2-40B4-BE49-F238E27FC236}">
                <a16:creationId xmlns:a16="http://schemas.microsoft.com/office/drawing/2014/main" id="{7FFE5D89-A15C-904F-2A55-B0076FCF8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19493" y="4019550"/>
            <a:ext cx="3667731" cy="26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49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2D8D091-D484-6735-9797-CC6120070933}"/>
              </a:ext>
            </a:extLst>
          </p:cNvPr>
          <p:cNvSpPr txBox="1"/>
          <p:nvPr/>
        </p:nvSpPr>
        <p:spPr>
          <a:xfrm>
            <a:off x="265470" y="231058"/>
            <a:ext cx="11552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Международная научно-практическая конференция </a:t>
            </a:r>
            <a:r>
              <a:rPr lang="ru-RU" b="0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«</a:t>
            </a:r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Современное художественное образование: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компетентность и профессионализм»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9B8B12-65BC-6623-8D20-0770728EA117}"/>
              </a:ext>
            </a:extLst>
          </p:cNvPr>
          <p:cNvSpPr txBox="1"/>
          <p:nvPr/>
        </p:nvSpPr>
        <p:spPr>
          <a:xfrm>
            <a:off x="265470" y="997899"/>
            <a:ext cx="1166106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бщеметодологические принципы формирования содержания общего среднего образования (Б.Т. Лихачёв «Педагогика»):</a:t>
            </a:r>
          </a:p>
          <a:p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общеобразовательный характер учебного материала; 	</a:t>
            </a:r>
          </a:p>
          <a:p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гражданская и гуманистическая направленность содержания; </a:t>
            </a:r>
          </a:p>
          <a:p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связь учебного материала с практикой перемен в нашем обществе; </a:t>
            </a:r>
          </a:p>
          <a:p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основообразующий и системообразующий характер учебного материала; </a:t>
            </a:r>
          </a:p>
          <a:p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800" b="1" kern="100" dirty="0" err="1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интегративность</a:t>
            </a:r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изучаемых курсов; </a:t>
            </a:r>
          </a:p>
          <a:p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гуманитарно-этическая направленность содержания образования;</a:t>
            </a:r>
          </a:p>
          <a:p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развивающий характер учебного материала; </a:t>
            </a:r>
          </a:p>
          <a:p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взаимосвязанность и взаимообусловленность смежных предметов;</a:t>
            </a:r>
          </a:p>
          <a:p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эстетические аспекты содержания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4113770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2D8D091-D484-6735-9797-CC6120070933}"/>
              </a:ext>
            </a:extLst>
          </p:cNvPr>
          <p:cNvSpPr txBox="1"/>
          <p:nvPr/>
        </p:nvSpPr>
        <p:spPr>
          <a:xfrm>
            <a:off x="265470" y="231058"/>
            <a:ext cx="11552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Международная научно-практическая конференция </a:t>
            </a:r>
            <a:r>
              <a:rPr lang="ru-RU" b="0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«</a:t>
            </a:r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Современное художественное образование: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компетентность и профессионализм»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9B8B12-65BC-6623-8D20-0770728EA117}"/>
              </a:ext>
            </a:extLst>
          </p:cNvPr>
          <p:cNvSpPr txBox="1"/>
          <p:nvPr/>
        </p:nvSpPr>
        <p:spPr>
          <a:xfrm>
            <a:off x="265470" y="997899"/>
            <a:ext cx="116610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ражданская и гуманистическая направленность содержания 	</a:t>
            </a:r>
          </a:p>
        </p:txBody>
      </p:sp>
      <p:pic>
        <p:nvPicPr>
          <p:cNvPr id="3074" name="Picture 2" descr="Рожь (картина Шишкина) — Википедия">
            <a:extLst>
              <a:ext uri="{FF2B5EF4-FFF2-40B4-BE49-F238E27FC236}">
                <a16:creationId xmlns:a16="http://schemas.microsoft.com/office/drawing/2014/main" id="{435F7F2B-8AFA-2BD5-CB39-6AADA4BA0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993" y="1560825"/>
            <a:ext cx="8990013" cy="506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91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 какому сценарию развивается современная популярная музыка? - Music Club">
            <a:extLst>
              <a:ext uri="{FF2B5EF4-FFF2-40B4-BE49-F238E27FC236}">
                <a16:creationId xmlns:a16="http://schemas.microsoft.com/office/drawing/2014/main" id="{5AACEF25-7939-4FB9-BC90-35C16408F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0" y="3646025"/>
            <a:ext cx="5088863" cy="28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D8D091-D484-6735-9797-CC6120070933}"/>
              </a:ext>
            </a:extLst>
          </p:cNvPr>
          <p:cNvSpPr txBox="1"/>
          <p:nvPr/>
        </p:nvSpPr>
        <p:spPr>
          <a:xfrm>
            <a:off x="265470" y="231058"/>
            <a:ext cx="11552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Международная научно-практическая конференция </a:t>
            </a:r>
            <a:r>
              <a:rPr lang="ru-RU" b="0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«</a:t>
            </a:r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Современное художественное образование: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компетентность и профессионализм»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9B8B12-65BC-6623-8D20-0770728EA117}"/>
              </a:ext>
            </a:extLst>
          </p:cNvPr>
          <p:cNvSpPr txBox="1"/>
          <p:nvPr/>
        </p:nvSpPr>
        <p:spPr>
          <a:xfrm>
            <a:off x="265470" y="997899"/>
            <a:ext cx="116610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Связь учебного материала с практикой перемен в нашем обществе </a:t>
            </a:r>
          </a:p>
        </p:txBody>
      </p:sp>
      <p:pic>
        <p:nvPicPr>
          <p:cNvPr id="4100" name="Picture 4" descr="Мультимедийная выставка &quot;Искусство Японии: от Хокусая до современности&quot; -  «Artplay – Центр Дизайна»">
            <a:extLst>
              <a:ext uri="{FF2B5EF4-FFF2-40B4-BE49-F238E27FC236}">
                <a16:creationId xmlns:a16="http://schemas.microsoft.com/office/drawing/2014/main" id="{D7B6B113-EB5C-992B-918C-BED873A5C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5" b="29306"/>
          <a:stretch/>
        </p:blipFill>
        <p:spPr bwMode="auto">
          <a:xfrm>
            <a:off x="5146423" y="1763712"/>
            <a:ext cx="6780107" cy="31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38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2D8D091-D484-6735-9797-CC6120070933}"/>
              </a:ext>
            </a:extLst>
          </p:cNvPr>
          <p:cNvSpPr txBox="1"/>
          <p:nvPr/>
        </p:nvSpPr>
        <p:spPr>
          <a:xfrm>
            <a:off x="265470" y="231058"/>
            <a:ext cx="11552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Международная научно-практическая конференция </a:t>
            </a:r>
            <a:r>
              <a:rPr lang="ru-RU" b="0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«</a:t>
            </a:r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Современное художественное образование: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компетентность и профессионализм»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9B8B12-65BC-6623-8D20-0770728EA117}"/>
              </a:ext>
            </a:extLst>
          </p:cNvPr>
          <p:cNvSpPr txBox="1"/>
          <p:nvPr/>
        </p:nvSpPr>
        <p:spPr>
          <a:xfrm>
            <a:off x="265470" y="997899"/>
            <a:ext cx="116610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kern="100" dirty="0" err="1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Интегративность</a:t>
            </a:r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изучаемых курсов</a:t>
            </a:r>
          </a:p>
          <a:p>
            <a:pPr algn="ctr"/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Взаимосвязанность и взаимообусловленность смежных предметов</a:t>
            </a:r>
          </a:p>
        </p:txBody>
      </p:sp>
      <p:pic>
        <p:nvPicPr>
          <p:cNvPr id="2" name="Picture 2" descr="Картинки по запросу аргунов">
            <a:extLst>
              <a:ext uri="{FF2B5EF4-FFF2-40B4-BE49-F238E27FC236}">
                <a16:creationId xmlns:a16="http://schemas.microsoft.com/office/drawing/2014/main" id="{56B3D375-8925-6DB0-6A7B-1A7CFB3C2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2072516"/>
            <a:ext cx="3609147" cy="455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A55B50-6826-C889-62FB-1A1AEC60707C}"/>
              </a:ext>
            </a:extLst>
          </p:cNvPr>
          <p:cNvSpPr txBox="1"/>
          <p:nvPr/>
        </p:nvSpPr>
        <p:spPr>
          <a:xfrm>
            <a:off x="4171949" y="5657671"/>
            <a:ext cx="4352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И. Аргунов </a:t>
            </a:r>
          </a:p>
          <a:p>
            <a:pPr algn="ctr"/>
            <a:r>
              <a:rPr lang="ru-RU" b="1" dirty="0"/>
              <a:t>«Портрет неизвестной крестьянки в русском костюме» (1784)</a:t>
            </a:r>
            <a:br>
              <a:rPr lang="ru-RU" b="1" dirty="0"/>
            </a:br>
            <a:endParaRPr lang="ru-RU" dirty="0"/>
          </a:p>
        </p:txBody>
      </p:sp>
      <p:pic>
        <p:nvPicPr>
          <p:cNvPr id="6146" name="Picture 2" descr="Портрет Екатерины II, Федор Степанович Рокотов, 1780-е">
            <a:extLst>
              <a:ext uri="{FF2B5EF4-FFF2-40B4-BE49-F238E27FC236}">
                <a16:creationId xmlns:a16="http://schemas.microsoft.com/office/drawing/2014/main" id="{CF838BCF-B6CB-45B3-943C-B9BCAF48B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516" y="2072517"/>
            <a:ext cx="3439014" cy="455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AD3E49-62DD-48C3-BA55-5C5A0610474F}"/>
              </a:ext>
            </a:extLst>
          </p:cNvPr>
          <p:cNvSpPr txBox="1"/>
          <p:nvPr/>
        </p:nvSpPr>
        <p:spPr>
          <a:xfrm>
            <a:off x="4355272" y="2604509"/>
            <a:ext cx="4352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Ф. Рокотов </a:t>
            </a:r>
          </a:p>
          <a:p>
            <a:pPr algn="ctr"/>
            <a:r>
              <a:rPr lang="ru-RU" b="1" dirty="0"/>
              <a:t>«Портрет Екатерины </a:t>
            </a:r>
            <a:r>
              <a:rPr lang="en-US" b="1" dirty="0"/>
              <a:t>II</a:t>
            </a:r>
            <a:r>
              <a:rPr lang="ru-RU" b="1" dirty="0"/>
              <a:t>» (178</a:t>
            </a:r>
            <a:r>
              <a:rPr lang="en-US" b="1" dirty="0"/>
              <a:t>0-</a:t>
            </a:r>
            <a:r>
              <a:rPr lang="ru-RU" b="1" dirty="0"/>
              <a:t>е гг.)</a:t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752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2D8D091-D484-6735-9797-CC6120070933}"/>
              </a:ext>
            </a:extLst>
          </p:cNvPr>
          <p:cNvSpPr txBox="1"/>
          <p:nvPr/>
        </p:nvSpPr>
        <p:spPr>
          <a:xfrm>
            <a:off x="265470" y="231058"/>
            <a:ext cx="11552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Международная научно-практическая конференция </a:t>
            </a:r>
            <a:r>
              <a:rPr lang="ru-RU" b="0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«</a:t>
            </a:r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Современное художественное образование: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компетентность и профессионализм»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9B8B12-65BC-6623-8D20-0770728EA117}"/>
              </a:ext>
            </a:extLst>
          </p:cNvPr>
          <p:cNvSpPr txBox="1"/>
          <p:nvPr/>
        </p:nvSpPr>
        <p:spPr>
          <a:xfrm>
            <a:off x="265470" y="997899"/>
            <a:ext cx="116610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kern="100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Интегративность</a:t>
            </a:r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изучаемых курсов</a:t>
            </a:r>
          </a:p>
          <a:p>
            <a:pPr algn="ctr"/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Взаимосвязанность и взаимообусловленность смежных предметов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1DC134-971B-45C2-AAFD-12D08B4BEB93}"/>
              </a:ext>
            </a:extLst>
          </p:cNvPr>
          <p:cNvSpPr txBox="1"/>
          <p:nvPr/>
        </p:nvSpPr>
        <p:spPr>
          <a:xfrm>
            <a:off x="383822" y="1952006"/>
            <a:ext cx="10047111" cy="163121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каком архитектурном стиле построена церковь Покрова в Филях?</a:t>
            </a: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Классицизм</a:t>
            </a:r>
          </a:p>
          <a:p>
            <a:pPr marL="457200" indent="-45720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Московское барокко</a:t>
            </a:r>
          </a:p>
          <a:p>
            <a:pPr marL="457200" indent="-45720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Шатровый</a:t>
            </a:r>
          </a:p>
          <a:p>
            <a:pPr marL="457200" indent="-45720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Модерн </a:t>
            </a:r>
          </a:p>
        </p:txBody>
      </p:sp>
      <p:pic>
        <p:nvPicPr>
          <p:cNvPr id="1026" name="Picture 2" descr="Церковь XVII века Покрова в Филях перейдет в пользование Русской  Православной Церкви / Православие.Ru">
            <a:extLst>
              <a:ext uri="{FF2B5EF4-FFF2-40B4-BE49-F238E27FC236}">
                <a16:creationId xmlns:a16="http://schemas.microsoft.com/office/drawing/2014/main" id="{7C30CAAC-8A70-4D5A-B229-7C128906C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2" y="2667167"/>
            <a:ext cx="2655804" cy="205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42B59F-5D5A-4CCD-8779-29D5E3A52C83}"/>
              </a:ext>
            </a:extLst>
          </p:cNvPr>
          <p:cNvSpPr txBox="1"/>
          <p:nvPr/>
        </p:nvSpPr>
        <p:spPr>
          <a:xfrm>
            <a:off x="3166901" y="3335693"/>
            <a:ext cx="9025099" cy="163121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Первыми российскими лауреатами Нобелевской премии были</a:t>
            </a: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Н.Е Жуковский и К.Э. Циолковский</a:t>
            </a:r>
          </a:p>
          <a:p>
            <a:pPr marL="457200" indent="-45720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А.С. Попов и П.Н. Лебедев</a:t>
            </a:r>
          </a:p>
          <a:p>
            <a:pPr marL="457200" indent="-45720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И.П. Павлов и И.И. Мечников</a:t>
            </a:r>
          </a:p>
          <a:p>
            <a:pPr marL="457200" indent="-45720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И. И. Сикорский и В.П. Чкалов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DC30FF-2745-497C-8748-D474D0C69E72}"/>
              </a:ext>
            </a:extLst>
          </p:cNvPr>
          <p:cNvSpPr txBox="1"/>
          <p:nvPr/>
        </p:nvSpPr>
        <p:spPr>
          <a:xfrm>
            <a:off x="180622" y="4966909"/>
            <a:ext cx="11875911" cy="193899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Ниже приведен перечень терминов и названий. Все они, за исключением одного, появились в культуре и истории России в первой половине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XIX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в.  </a:t>
            </a: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635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Царскосельский лицей;</a:t>
            </a:r>
          </a:p>
          <a:p>
            <a:pPr marL="457200" indent="-635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российское кругосветное путешествие;</a:t>
            </a:r>
          </a:p>
          <a:p>
            <a:pPr marL="457200" indent="-635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теория официальной народности;</a:t>
            </a:r>
          </a:p>
          <a:p>
            <a:pPr marL="457200" indent="-635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теория «неевклидовой геометрии»;</a:t>
            </a:r>
          </a:p>
          <a:p>
            <a:pPr marL="457200" indent="-635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«чугунный» устав;</a:t>
            </a:r>
          </a:p>
          <a:p>
            <a:pPr marL="457200" indent="-635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Славяно-греко-латинская академия.</a:t>
            </a:r>
          </a:p>
        </p:txBody>
      </p:sp>
    </p:spTree>
    <p:extLst>
      <p:ext uri="{BB962C8B-B14F-4D97-AF65-F5344CB8AC3E}">
        <p14:creationId xmlns:p14="http://schemas.microsoft.com/office/powerpoint/2010/main" val="3686921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2D8D091-D484-6735-9797-CC6120070933}"/>
              </a:ext>
            </a:extLst>
          </p:cNvPr>
          <p:cNvSpPr txBox="1"/>
          <p:nvPr/>
        </p:nvSpPr>
        <p:spPr>
          <a:xfrm>
            <a:off x="265470" y="231058"/>
            <a:ext cx="11552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Международная научно-практическая конференция </a:t>
            </a:r>
            <a:r>
              <a:rPr lang="ru-RU" b="0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«</a:t>
            </a:r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Современное художественное образование: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  <a:p>
            <a:pPr algn="ctr"/>
            <a:r>
              <a:rPr lang="ru-RU" b="1" i="0" dirty="0">
                <a:solidFill>
                  <a:srgbClr val="747474"/>
                </a:solidFill>
                <a:effectLst/>
                <a:latin typeface="PT Sans" panose="020B0503020203020204" pitchFamily="34" charset="-52"/>
              </a:rPr>
              <a:t>компетентность и профессионализм»</a:t>
            </a:r>
            <a:endParaRPr lang="ru-RU" b="0" i="0" dirty="0">
              <a:solidFill>
                <a:srgbClr val="747474"/>
              </a:solidFill>
              <a:effectLst/>
              <a:latin typeface="PT Sans" panose="020B0503020203020204" pitchFamily="34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9B8B12-65BC-6623-8D20-0770728EA117}"/>
              </a:ext>
            </a:extLst>
          </p:cNvPr>
          <p:cNvSpPr txBox="1"/>
          <p:nvPr/>
        </p:nvSpPr>
        <p:spPr>
          <a:xfrm>
            <a:off x="265470" y="997899"/>
            <a:ext cx="116610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kern="100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Интегративность</a:t>
            </a:r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изучаемых курсов</a:t>
            </a:r>
          </a:p>
          <a:p>
            <a:pPr algn="ctr"/>
            <a:r>
              <a:rPr lang="ru-RU" sz="2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Взаимосвязанность и взаимообусловленность смежных предметов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6F2DE1-C49E-4460-956F-736F867D415F}"/>
              </a:ext>
            </a:extLst>
          </p:cNvPr>
          <p:cNvSpPr txBox="1"/>
          <p:nvPr/>
        </p:nvSpPr>
        <p:spPr>
          <a:xfrm>
            <a:off x="372533" y="2072516"/>
            <a:ext cx="10047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Установите соответствие  между архитекторами и созданными ими архитектурными произведениями.</a:t>
            </a:r>
          </a:p>
          <a:p>
            <a:pPr marL="457200" indent="-457200">
              <a:buAutoNum type="arabicParenR"/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2A96B9-0C02-486C-9417-B7991A45131C}"/>
              </a:ext>
            </a:extLst>
          </p:cNvPr>
          <p:cNvSpPr txBox="1"/>
          <p:nvPr/>
        </p:nvSpPr>
        <p:spPr>
          <a:xfrm>
            <a:off x="372533" y="2693236"/>
            <a:ext cx="10927645" cy="286232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АРХИТЕКТОРЫ</a:t>
            </a:r>
          </a:p>
          <a:p>
            <a:pPr marL="457200" indent="-45720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И.Е. Старов</a:t>
            </a:r>
          </a:p>
          <a:p>
            <a:pPr marL="457200" indent="-45720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М.Ф. Казаков</a:t>
            </a:r>
          </a:p>
          <a:p>
            <a:pPr marL="457200" indent="-45720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В.И. Баженов</a:t>
            </a:r>
          </a:p>
          <a:p>
            <a:pPr marL="457200" indent="-45720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Б.Ф. Растрелли</a:t>
            </a:r>
          </a:p>
          <a:p>
            <a:pPr marL="457200" indent="-457200">
              <a:buAutoNum type="arabicParenR"/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AutoNum type="arabicParenR"/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AutoNum type="arabicParenR"/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ПРОИЗВЕДЕНИЯ</a:t>
            </a:r>
          </a:p>
          <a:p>
            <a:pPr marL="457200" indent="-45720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собор Петропавловской крепости</a:t>
            </a:r>
          </a:p>
          <a:p>
            <a:pPr marL="457200" indent="-45720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Екатерининский дворец в Царском селе</a:t>
            </a:r>
          </a:p>
          <a:p>
            <a:pPr marL="457200" indent="-45720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Таврический дворец в Санкт-Петербурге</a:t>
            </a:r>
          </a:p>
          <a:p>
            <a:pPr marL="457200" indent="-45720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здание Благородного Дворянского собрания в Москве</a:t>
            </a:r>
          </a:p>
          <a:p>
            <a:pPr marL="457200" indent="-457200">
              <a:buAutoNum type="arabicParenR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Дом Пашкова в Москве</a:t>
            </a:r>
          </a:p>
          <a:p>
            <a:pPr marL="457200" indent="-457200">
              <a:buAutoNum type="arabicParenR"/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AutoNum type="arabicParenR"/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650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1064</Words>
  <Application>Microsoft Office PowerPoint</Application>
  <PresentationFormat>Широкоэкранный</PresentationFormat>
  <Paragraphs>149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PT Sans</vt:lpstr>
      <vt:lpstr>Times New Roman</vt:lpstr>
      <vt:lpstr>Тема Office</vt:lpstr>
      <vt:lpstr>Принципы отбора содержания учебного материала на уроках искусства: из опыта практика </vt:lpstr>
      <vt:lpstr>Перечень учебных предметов в МЭШ (основные)</vt:lpstr>
      <vt:lpstr>Перечень учебных предметов в МЭШ (учебные курсы, обеспечивающие образовательные потребности обучающегося)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Интегративность изучаемых курсов Взаимосвязанность и взаимообусловленность смежных предметов</vt:lpstr>
      <vt:lpstr>Интегративность изучаемых курсов Взаимосвязанность и взаимообусловленность смежных предметов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Принципы отбора содержания учебного материала на уроках искусства: из опыта практика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Принципы отбора содержания учебного материала на уроках искусства: теория и практика </dc:title>
  <dc:creator>Манана Схвитаридзе</dc:creator>
  <cp:lastModifiedBy>Схвитаридзе Манана Бегиевна</cp:lastModifiedBy>
  <cp:revision>11</cp:revision>
  <dcterms:created xsi:type="dcterms:W3CDTF">2023-11-30T20:21:38Z</dcterms:created>
  <dcterms:modified xsi:type="dcterms:W3CDTF">2023-12-01T12:10:50Z</dcterms:modified>
</cp:coreProperties>
</file>