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68" r:id="rId2"/>
    <p:sldId id="257" r:id="rId3"/>
    <p:sldId id="258" r:id="rId4"/>
    <p:sldId id="262" r:id="rId5"/>
    <p:sldId id="259" r:id="rId6"/>
    <p:sldId id="265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E4260-04BF-42F1-9106-1E172E4F2D0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09D0F-60A0-4683-8776-2CD04E959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1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09D0F-60A0-4683-8776-2CD04E9599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F43-4E7F-4366-B1AE-BFC8D27A1CF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E645AB-1CE7-4D37-A32A-EEA9E19107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F43-4E7F-4366-B1AE-BFC8D27A1CF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5AB-1CE7-4D37-A32A-EEA9E1910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F43-4E7F-4366-B1AE-BFC8D27A1CF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5AB-1CE7-4D37-A32A-EEA9E1910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F43-4E7F-4366-B1AE-BFC8D27A1CF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5AB-1CE7-4D37-A32A-EEA9E1910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F43-4E7F-4366-B1AE-BFC8D27A1CF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5AB-1CE7-4D37-A32A-EEA9E191070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F43-4E7F-4366-B1AE-BFC8D27A1CF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5AB-1CE7-4D37-A32A-EEA9E1910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F43-4E7F-4366-B1AE-BFC8D27A1CF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5AB-1CE7-4D37-A32A-EEA9E1910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F43-4E7F-4366-B1AE-BFC8D27A1CF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5AB-1CE7-4D37-A32A-EEA9E1910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F43-4E7F-4366-B1AE-BFC8D27A1CF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5AB-1CE7-4D37-A32A-EEA9E1910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F43-4E7F-4366-B1AE-BFC8D27A1CF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5AB-1CE7-4D37-A32A-EEA9E19107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F43-4E7F-4366-B1AE-BFC8D27A1CF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5AB-1CE7-4D37-A32A-EEA9E19107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B16F43-4E7F-4366-B1AE-BFC8D27A1CF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E645AB-1CE7-4D37-A32A-EEA9E19107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143"/>
            <a:ext cx="8496944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4509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6" y="2276872"/>
            <a:ext cx="13954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81128"/>
            <a:ext cx="137795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481946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hangingPunct="0">
              <a:defRPr sz="2000" b="1" spc="22">
                <a:solidFill>
                  <a:srgbClr val="02236E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600" b="1" kern="0" spc="22" dirty="0">
                <a:solidFill>
                  <a:srgbClr val="02236E"/>
                </a:solidFill>
                <a:latin typeface="Helvetica"/>
                <a:cs typeface="Helvetica"/>
                <a:sym typeface="Helvetica"/>
              </a:rPr>
              <a:t>МИНИСТЕРСТВО ПРОСВЕЩЕНИЯ РФ</a:t>
            </a:r>
          </a:p>
          <a:p>
            <a:pPr lvl="0" indent="269875" algn="ctr" hangingPunct="0">
              <a:defRPr sz="2000" b="1" spc="22">
                <a:solidFill>
                  <a:srgbClr val="02236E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600" b="1" kern="0" spc="22" dirty="0">
                <a:solidFill>
                  <a:srgbClr val="02236E"/>
                </a:solidFill>
                <a:latin typeface="Helvetica"/>
                <a:cs typeface="Helvetica"/>
                <a:sym typeface="Helvetica"/>
              </a:rPr>
              <a:t>МОСКОВСКИЙ ПЕДАГОГИЧЕСКИЙ ГОСУДАРСТВЕННЫЙ УНИВЕРСИТЕТ</a:t>
            </a:r>
          </a:p>
          <a:p>
            <a:pPr lvl="0" indent="269875" algn="ctr" hangingPunct="0">
              <a:defRPr sz="2000" b="1" spc="22">
                <a:solidFill>
                  <a:srgbClr val="02236E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600" b="1" kern="0" spc="22" dirty="0">
                <a:solidFill>
                  <a:srgbClr val="02236E"/>
                </a:solidFill>
                <a:latin typeface="Helvetica"/>
                <a:cs typeface="Helvetica"/>
                <a:sym typeface="Helvetica"/>
              </a:rPr>
              <a:t>ИНСТИТУТ ИЗЯЩНЫХ ИСКУССТВ</a:t>
            </a:r>
          </a:p>
          <a:p>
            <a:pPr lvl="0" indent="269875" algn="ctr" hangingPunct="0">
              <a:defRPr sz="2000" b="1" spc="22">
                <a:solidFill>
                  <a:srgbClr val="02236E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600" b="1" kern="0" spc="22" dirty="0">
                <a:solidFill>
                  <a:srgbClr val="02236E"/>
                </a:solidFill>
                <a:latin typeface="Helvetica"/>
                <a:cs typeface="Helvetica"/>
                <a:sym typeface="Helvetica"/>
              </a:rPr>
              <a:t>ХУДОЖЕСТВЕННО-ГРАФИЧЕСКИЙ </a:t>
            </a:r>
            <a:r>
              <a:rPr lang="ru-RU" sz="1600" b="1" kern="0" spc="22" dirty="0" smtClean="0">
                <a:solidFill>
                  <a:srgbClr val="02236E"/>
                </a:solidFill>
                <a:latin typeface="Helvetica"/>
                <a:cs typeface="Helvetica"/>
                <a:sym typeface="Helvetica"/>
              </a:rPr>
              <a:t>ФАКУЛЬТЕТ</a:t>
            </a:r>
            <a:endParaRPr lang="ru-RU" sz="1600" b="1" kern="0" spc="22" dirty="0">
              <a:solidFill>
                <a:srgbClr val="02236E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49976"/>
            <a:ext cx="6713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63750" hangingPunct="0">
              <a:defRPr sz="3600" b="1" spc="22">
                <a:solidFill>
                  <a:srgbClr val="02236E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600" b="1" kern="0" spc="22" dirty="0" err="1">
                <a:solidFill>
                  <a:srgbClr val="02236E"/>
                </a:solidFill>
                <a:latin typeface="Helvetica"/>
                <a:cs typeface="Helvetica"/>
                <a:sym typeface="Helvetica"/>
              </a:rPr>
              <a:t>Тенюх</a:t>
            </a:r>
            <a:r>
              <a:rPr lang="ru-RU" sz="1600" b="1" kern="0" spc="22" dirty="0">
                <a:solidFill>
                  <a:srgbClr val="02236E"/>
                </a:solidFill>
                <a:latin typeface="Helvetica"/>
                <a:cs typeface="Helvetica"/>
                <a:sym typeface="Helvetica"/>
              </a:rPr>
              <a:t> Татьяна Александровна</a:t>
            </a:r>
          </a:p>
          <a:p>
            <a:pPr lvl="0" indent="2063750" algn="ctr" hangingPunct="0">
              <a:defRPr sz="1600" b="1" spc="22">
                <a:solidFill>
                  <a:srgbClr val="02236E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ru-RU" sz="1600" b="1" kern="0" spc="22" dirty="0">
              <a:solidFill>
                <a:srgbClr val="02236E"/>
              </a:solidFill>
              <a:latin typeface="Helvetica"/>
              <a:cs typeface="Helvetica"/>
              <a:sym typeface="Helvetica"/>
            </a:endParaRPr>
          </a:p>
          <a:p>
            <a:pPr lvl="0" indent="2063750" hangingPunct="0">
              <a:defRPr sz="2400" b="1" spc="22">
                <a:solidFill>
                  <a:srgbClr val="02236E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600" b="1" kern="0" spc="22" dirty="0">
                <a:solidFill>
                  <a:srgbClr val="02236E"/>
                </a:solidFill>
                <a:latin typeface="Helvetica"/>
                <a:cs typeface="Helvetica"/>
                <a:sym typeface="Helvetica"/>
              </a:rPr>
              <a:t>НАПРАВЛЕНИЕ ПОДГОТОВКИ: </a:t>
            </a:r>
          </a:p>
          <a:p>
            <a:pPr lvl="0" indent="1976438" hangingPunct="0">
              <a:defRPr sz="2400" b="1" spc="100">
                <a:solidFill>
                  <a:srgbClr val="2F5597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600" b="1" kern="0" spc="100" dirty="0">
                <a:solidFill>
                  <a:srgbClr val="2F5597"/>
                </a:solidFill>
                <a:latin typeface="Helvetica"/>
                <a:cs typeface="Helvetica"/>
                <a:sym typeface="Helvetica"/>
              </a:rPr>
              <a:t> </a:t>
            </a:r>
            <a:r>
              <a:rPr lang="ru-RU" sz="1600" b="1" kern="0" spc="22" dirty="0">
                <a:solidFill>
                  <a:srgbClr val="02236E"/>
                </a:solidFill>
                <a:latin typeface="Helvetica"/>
                <a:cs typeface="Helvetica"/>
                <a:sym typeface="Helvetica"/>
              </a:rPr>
              <a:t>44.03.01 Педагогическое образование</a:t>
            </a:r>
          </a:p>
          <a:p>
            <a:pPr lvl="0" indent="1976438" hangingPunct="0">
              <a:defRPr sz="2400" b="1" spc="22">
                <a:solidFill>
                  <a:srgbClr val="02236E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600" b="1" kern="0" spc="22" dirty="0">
                <a:solidFill>
                  <a:srgbClr val="02236E"/>
                </a:solidFill>
                <a:latin typeface="Helvetica"/>
                <a:cs typeface="Helvetica"/>
                <a:sym typeface="Helvetica"/>
              </a:rPr>
              <a:t> Изобразительное искусство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276872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kern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ОБУЧЕНИЕ  КВИЛЛИНГУ КАК ЭФФЕКТИВНЫЙ ИНСТРУМЕНТ РАЗВИТИЯ МЕЛКОЙ МОТОРИКИ РУК У ДЕТЕЙ ПОДГОТОВИТЕЛЬНОЙ  К ШКОЛЕ ГРУППЕ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19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solidFill>
                  <a:srgbClr val="212529"/>
                </a:solidFill>
                <a:latin typeface="Times New Roman"/>
                <a:ea typeface="Times New Roman"/>
              </a:rPr>
              <a:t>Современное художественное образование включает самые разнообразные методические пути, особенно большой акцент делается на занятия декоративно-прикладным искусством, так как оно имеет большие возможности в привлечении в образовательную среду различных художественных материалов и применение адаптированных приемов их обработки при выполнении декоративных работ, композиций и поделок. </a:t>
            </a: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754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6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212529"/>
                </a:solidFill>
                <a:latin typeface="Times New Roman"/>
                <a:ea typeface="Times New Roman"/>
              </a:rPr>
              <a:t/>
            </a:r>
            <a:br>
              <a:rPr lang="ru-RU" sz="1400" dirty="0" smtClean="0">
                <a:solidFill>
                  <a:srgbClr val="212529"/>
                </a:solidFill>
                <a:latin typeface="Times New Roman"/>
                <a:ea typeface="Times New Roman"/>
              </a:rPr>
            </a:br>
            <a:r>
              <a:rPr lang="ru-RU" sz="1400" dirty="0" err="1" smtClean="0">
                <a:solidFill>
                  <a:srgbClr val="212529"/>
                </a:solidFill>
                <a:latin typeface="Times New Roman"/>
                <a:ea typeface="Times New Roman"/>
              </a:rPr>
              <a:t>Квиллинг</a:t>
            </a:r>
            <a:r>
              <a:rPr lang="ru-RU" sz="1400" dirty="0" smtClean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212529"/>
                </a:solidFill>
                <a:latin typeface="Times New Roman"/>
                <a:ea typeface="Times New Roman"/>
              </a:rPr>
              <a:t>– это прикладное искусство, рукоделие, которое основывается на скручивании и складывании тонкой бумаги, ленты для создания декоративных элементов. Помимо эстетической ценности, </a:t>
            </a:r>
            <a:r>
              <a:rPr lang="ru-RU" sz="1400" dirty="0" err="1">
                <a:solidFill>
                  <a:srgbClr val="212529"/>
                </a:solidFill>
                <a:latin typeface="Times New Roman"/>
                <a:ea typeface="Times New Roman"/>
              </a:rPr>
              <a:t>квиллинг</a:t>
            </a:r>
            <a:r>
              <a:rPr lang="ru-RU" sz="1400" dirty="0">
                <a:solidFill>
                  <a:srgbClr val="212529"/>
                </a:solidFill>
                <a:latin typeface="Times New Roman"/>
                <a:ea typeface="Times New Roman"/>
              </a:rPr>
              <a:t> также имеет положительное влияние на развитие моторики рук у детей, особенно в возрасте подготовительной к школе группы.</a:t>
            </a:r>
            <a:br>
              <a:rPr lang="ru-RU" sz="1400" dirty="0">
                <a:solidFill>
                  <a:srgbClr val="212529"/>
                </a:solidFill>
                <a:latin typeface="Times New Roman"/>
                <a:ea typeface="Times New Roman"/>
              </a:rPr>
            </a:br>
            <a:endParaRPr lang="ru-RU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9" y="2049144"/>
            <a:ext cx="8803597" cy="404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9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all" dirty="0" smtClean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при создании сложных композиций обучающиеся используют различные инструменты, чтобы точно и аккуратно скручивать полоски бумаги. Это требует от детей согласования движений рук, глаз и мысли. Постепенно дети улучшают свою координацию, обучаются контролировать свои действия и могут успешно применить эти навыки в других практических и учебных сферах, а также в школьной жизни</a:t>
            </a:r>
            <a:r>
              <a:rPr lang="ru-RU" sz="1600" cap="all" dirty="0" smtClean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600" cap="all" dirty="0" smtClean="0">
                <a:solidFill>
                  <a:srgbClr val="93A299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cap="all" dirty="0" smtClean="0">
                <a:solidFill>
                  <a:srgbClr val="93A299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2073"/>
            <a:ext cx="4634470" cy="220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4468" y="4418249"/>
            <a:ext cx="4175274" cy="20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4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</a:rPr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12529"/>
                </a:solidFill>
                <a:effectLst/>
                <a:latin typeface="Times New Roman"/>
                <a:ea typeface="Times New Roman"/>
              </a:rPr>
              <a:t>ДЛЯ ПЕДАГОГТИЧЕСКОГО ИССЛЕДОВАНИЯ ВЛИЯНИЯ КВИЛЛИНГА НА РАЗВИТИЕ МОТОРИКИ РУК У ДЕТЕЙ БЫЛИ ПРОВЕДЕНЫ СПЕЦИАЛЬНО РАЗРАБОТАННЫЕ ЗАНЯТИЯ, ОСНОВАННЫЕ НА ПОСТЕПЕННОМ ПОСТИЖЕНИИ ОБУЧАЮЩИМИСЯ РАЗНЫХ ПО СТЕПЕНИ СЛОЖНОСТИ ТЕХНОЛОГИЧЕСКИХ ПРИЁМОВ, ИМЕЮЩИХ РАЗНЫЕ НАЗВАНИЯ, ОПРЕДЕЛЁННЫЕ БАЗОВЫМИ ФОРМАМИ– СПИРАЛЬ, КАПЛЯ, ПОЛУМЕСЯЦ И ДРУГИЕ. 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80" y="2924944"/>
            <a:ext cx="1696060" cy="376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696060" cy="376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30627"/>
            <a:ext cx="1696059" cy="376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12" y="2924944"/>
            <a:ext cx="1703453" cy="378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4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2555014" cy="567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97767"/>
            <a:ext cx="2583817" cy="574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8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705725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 smtClean="0">
                <a:solidFill>
                  <a:srgbClr val="212529"/>
                </a:solidFill>
                <a:latin typeface="Times New Roman"/>
              </a:rPr>
              <a:t>     СПАСИБО </a:t>
            </a:r>
            <a:r>
              <a:rPr lang="ru-RU" sz="4400" dirty="0">
                <a:solidFill>
                  <a:srgbClr val="212529"/>
                </a:solidFill>
                <a:latin typeface="Times New Roman"/>
              </a:rPr>
              <a:t>ЗА ВНИМАНИЕ!</a:t>
            </a:r>
            <a:endParaRPr lang="ru-RU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316</TotalTime>
  <Words>196</Words>
  <Application>Microsoft Office PowerPoint</Application>
  <PresentationFormat>Экран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Презентация PowerPoint</vt:lpstr>
      <vt:lpstr>Современное художественное образование включает самые разнообразные методические пути, особенно большой акцент делается на занятия декоративно-прикладным искусством, так как оно имеет большие возможности в привлечении в образовательную среду различных художественных материалов и применение адаптированных приемов их обработки при выполнении декоративных работ, композиций и поделок. </vt:lpstr>
      <vt:lpstr> Квиллинг – это прикладное искусство, рукоделие, которое основывается на скручивании и складывании тонкой бумаги, ленты для создания декоративных элементов. Помимо эстетической ценности, квиллинг также имеет положительное влияние на развитие моторики рук у детей, особенно в возрасте подготовительной к школе группы. </vt:lpstr>
      <vt:lpstr>Презентация PowerPoint</vt:lpstr>
      <vt:lpstr>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Тенюх</dc:creator>
  <cp:lastModifiedBy>Татьяна Тенюх</cp:lastModifiedBy>
  <cp:revision>10</cp:revision>
  <dcterms:created xsi:type="dcterms:W3CDTF">2023-11-22T05:36:12Z</dcterms:created>
  <dcterms:modified xsi:type="dcterms:W3CDTF">2023-11-29T17:41:37Z</dcterms:modified>
</cp:coreProperties>
</file>